
<file path=[Content_Types].xml><?xml version="1.0" encoding="utf-8"?>
<Types xmlns="http://schemas.openxmlformats.org/package/2006/content-types">
  <Override PartName="/ppt/charts/chart13.xml" ContentType="application/vnd.openxmlformats-officedocument.drawingml.chart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charts/chart5.xml" ContentType="application/vnd.openxmlformats-officedocument.drawingml.chart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charts/chart12.xml" ContentType="application/vnd.openxmlformats-officedocument.drawingml.char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27.xml" ContentType="application/vnd.openxmlformats-officedocument.presentationml.slide+xml"/>
  <Override PartName="/ppt/charts/chart4.xml" ContentType="application/vnd.openxmlformats-officedocument.drawingml.chart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charts/chart11.xml" ContentType="application/vnd.openxmlformats-officedocument.drawingml.char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charts/chart3.xml" ContentType="application/vnd.openxmlformats-officedocument.drawingml.chart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0.xml" ContentType="application/vnd.openxmlformats-officedocument.drawingml.char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slides/slide25.xml" ContentType="application/vnd.openxmlformats-officedocument.presentationml.slide+xml"/>
  <Override PartName="/ppt/charts/chart2.xml" ContentType="application/vnd.openxmlformats-officedocument.drawingml.chart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charts/chart16.xml" ContentType="application/vnd.openxmlformats-officedocument.drawingml.chart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slides/slide24.xml" ContentType="application/vnd.openxmlformats-officedocument.presentationml.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charts/chart15.xml" ContentType="application/vnd.openxmlformats-officedocument.drawingml.char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charts/chart14.xml" ContentType="application/vnd.openxmlformats-officedocument.drawingml.char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charts/chart6.xml" ContentType="application/vnd.openxmlformats-officedocument.drawingml.chart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68" r:id="rId1"/>
  </p:sldMasterIdLst>
  <p:notesMasterIdLst>
    <p:notesMasterId r:id="rId37"/>
  </p:notesMasterIdLst>
  <p:sldIdLst>
    <p:sldId id="256" r:id="rId2"/>
    <p:sldId id="261" r:id="rId3"/>
    <p:sldId id="331" r:id="rId4"/>
    <p:sldId id="265" r:id="rId5"/>
    <p:sldId id="330" r:id="rId6"/>
    <p:sldId id="357" r:id="rId7"/>
    <p:sldId id="325" r:id="rId8"/>
    <p:sldId id="269" r:id="rId9"/>
    <p:sldId id="323" r:id="rId10"/>
    <p:sldId id="270" r:id="rId11"/>
    <p:sldId id="271" r:id="rId12"/>
    <p:sldId id="272" r:id="rId13"/>
    <p:sldId id="334" r:id="rId14"/>
    <p:sldId id="332" r:id="rId15"/>
    <p:sldId id="333" r:id="rId16"/>
    <p:sldId id="358" r:id="rId17"/>
    <p:sldId id="359" r:id="rId18"/>
    <p:sldId id="360" r:id="rId19"/>
    <p:sldId id="340" r:id="rId20"/>
    <p:sldId id="324" r:id="rId21"/>
    <p:sldId id="346" r:id="rId22"/>
    <p:sldId id="362" r:id="rId23"/>
    <p:sldId id="341" r:id="rId24"/>
    <p:sldId id="343" r:id="rId25"/>
    <p:sldId id="344" r:id="rId26"/>
    <p:sldId id="350" r:id="rId27"/>
    <p:sldId id="348" r:id="rId28"/>
    <p:sldId id="347" r:id="rId29"/>
    <p:sldId id="349" r:id="rId30"/>
    <p:sldId id="351" r:id="rId31"/>
    <p:sldId id="352" r:id="rId32"/>
    <p:sldId id="361" r:id="rId33"/>
    <p:sldId id="354" r:id="rId34"/>
    <p:sldId id="355" r:id="rId35"/>
    <p:sldId id="356" r:id="rId3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2344" autoAdjust="0"/>
    <p:restoredTop sz="90798" autoAdjust="0"/>
  </p:normalViewPr>
  <p:slideViewPr>
    <p:cSldViewPr>
      <p:cViewPr>
        <p:scale>
          <a:sx n="75" d="100"/>
          <a:sy n="75" d="100"/>
        </p:scale>
        <p:origin x="-1440" y="-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16" y="-10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isy\Desktop\Dissertation\STRUGGLE%20GRAPH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isy\Desktop\DISS%20DATA\RCI%20Graph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isy\Desktop\DISS%20DATA\RCI%20Graph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isy\Desktop\DISS%20DATA\RCI%20Graph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isy\Desktop\DISS%20DATA\RCI%20Graph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isy\Desktop\Dissertation\WORKABILITY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isy\Desktop\DISS%20DATA\RCI%20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isy\Desktop\DISS%20DATA\RCI%20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isy\Desktop\DISS%20DATA\RCI%20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isy\Desktop\DISS%20DATA\RCI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100472319432293"/>
          <c:y val="0.00894215315596565"/>
          <c:w val="0.81619918714862"/>
          <c:h val="0.707496166209561"/>
        </c:manualLayout>
      </c:layout>
      <c:lineChart>
        <c:grouping val="standard"/>
        <c:ser>
          <c:idx val="0"/>
          <c:order val="0"/>
          <c:tx>
            <c:v>Baseline</c:v>
          </c:tx>
          <c:marker>
            <c:symbol val="none"/>
          </c:marker>
          <c:trendline>
            <c:name>Baseline Trend</c:name>
            <c:spPr>
              <a:ln w="19050">
                <a:solidFill>
                  <a:schemeClr val="accent1"/>
                </a:solidFill>
                <a:prstDash val="sysDot"/>
              </a:ln>
            </c:spPr>
            <c:trendlineType val="linear"/>
          </c:trendline>
          <c:val>
            <c:numRef>
              <c:f>Data!$Q$27:$AY$27</c:f>
              <c:numCache>
                <c:formatCode>General</c:formatCode>
                <c:ptCount val="35"/>
                <c:pt idx="0">
                  <c:v>7.0</c:v>
                </c:pt>
                <c:pt idx="1">
                  <c:v>8.0</c:v>
                </c:pt>
                <c:pt idx="2">
                  <c:v>8.0</c:v>
                </c:pt>
                <c:pt idx="3">
                  <c:v>8.0</c:v>
                </c:pt>
                <c:pt idx="4">
                  <c:v>9.0</c:v>
                </c:pt>
                <c:pt idx="5">
                  <c:v>8.0</c:v>
                </c:pt>
                <c:pt idx="6">
                  <c:v>7.0</c:v>
                </c:pt>
                <c:pt idx="7">
                  <c:v>7.0</c:v>
                </c:pt>
                <c:pt idx="8">
                  <c:v>7.0</c:v>
                </c:pt>
                <c:pt idx="9">
                  <c:v>8.0</c:v>
                </c:pt>
              </c:numCache>
            </c:numRef>
          </c:val>
        </c:ser>
        <c:ser>
          <c:idx val="2"/>
          <c:order val="1"/>
          <c:tx>
            <c:v>Baseline Mean</c:v>
          </c:tx>
          <c:spPr>
            <a:ln>
              <a:solidFill>
                <a:schemeClr val="accent1"/>
              </a:solidFill>
              <a:prstDash val="dash"/>
            </a:ln>
          </c:spPr>
          <c:marker>
            <c:symbol val="none"/>
          </c:marker>
          <c:val>
            <c:numRef>
              <c:f>Data!$Q$29:$AY$29</c:f>
              <c:numCache>
                <c:formatCode>General</c:formatCode>
                <c:ptCount val="35"/>
                <c:pt idx="0">
                  <c:v>7.7</c:v>
                </c:pt>
                <c:pt idx="1">
                  <c:v>7.7</c:v>
                </c:pt>
                <c:pt idx="2">
                  <c:v>7.7</c:v>
                </c:pt>
                <c:pt idx="3">
                  <c:v>7.7</c:v>
                </c:pt>
                <c:pt idx="4">
                  <c:v>7.7</c:v>
                </c:pt>
                <c:pt idx="5">
                  <c:v>7.7</c:v>
                </c:pt>
                <c:pt idx="6">
                  <c:v>7.7</c:v>
                </c:pt>
                <c:pt idx="7">
                  <c:v>7.7</c:v>
                </c:pt>
                <c:pt idx="8">
                  <c:v>7.7</c:v>
                </c:pt>
                <c:pt idx="9">
                  <c:v>7.7</c:v>
                </c:pt>
              </c:numCache>
            </c:numRef>
          </c:val>
        </c:ser>
        <c:ser>
          <c:idx val="1"/>
          <c:order val="2"/>
          <c:tx>
            <c:v>Post-Intervention</c:v>
          </c:tx>
          <c:marker>
            <c:symbol val="none"/>
          </c:marker>
          <c:trendline>
            <c:name>Post-Intervention Trend</c:name>
            <c:spPr>
              <a:ln w="19050">
                <a:solidFill>
                  <a:schemeClr val="accent2"/>
                </a:solidFill>
                <a:prstDash val="sysDot"/>
              </a:ln>
            </c:spPr>
            <c:trendlineType val="linear"/>
          </c:trendline>
          <c:val>
            <c:numRef>
              <c:f>Data!$Q$28:$AY$28</c:f>
              <c:numCache>
                <c:formatCode>General</c:formatCode>
                <c:ptCount val="35"/>
                <c:pt idx="10">
                  <c:v>5.0</c:v>
                </c:pt>
                <c:pt idx="11">
                  <c:v>8.0</c:v>
                </c:pt>
                <c:pt idx="12">
                  <c:v>5.0</c:v>
                </c:pt>
                <c:pt idx="13">
                  <c:v>1.0</c:v>
                </c:pt>
                <c:pt idx="14">
                  <c:v>7.0</c:v>
                </c:pt>
                <c:pt idx="15">
                  <c:v>7.0</c:v>
                </c:pt>
                <c:pt idx="16">
                  <c:v>3.0</c:v>
                </c:pt>
                <c:pt idx="17">
                  <c:v>2.0</c:v>
                </c:pt>
                <c:pt idx="18">
                  <c:v>2.0</c:v>
                </c:pt>
                <c:pt idx="19">
                  <c:v>8.0</c:v>
                </c:pt>
                <c:pt idx="20">
                  <c:v>8.0</c:v>
                </c:pt>
                <c:pt idx="21">
                  <c:v>9.0</c:v>
                </c:pt>
                <c:pt idx="22">
                  <c:v>7.0</c:v>
                </c:pt>
                <c:pt idx="23">
                  <c:v>3.0</c:v>
                </c:pt>
                <c:pt idx="24">
                  <c:v>7.0</c:v>
                </c:pt>
                <c:pt idx="25">
                  <c:v>6.0</c:v>
                </c:pt>
                <c:pt idx="26">
                  <c:v>8.0</c:v>
                </c:pt>
                <c:pt idx="27">
                  <c:v>7.0</c:v>
                </c:pt>
                <c:pt idx="28">
                  <c:v>1.0</c:v>
                </c:pt>
                <c:pt idx="29">
                  <c:v>7.0</c:v>
                </c:pt>
                <c:pt idx="30">
                  <c:v>6.0</c:v>
                </c:pt>
                <c:pt idx="31">
                  <c:v>8.0</c:v>
                </c:pt>
                <c:pt idx="32">
                  <c:v>6.0</c:v>
                </c:pt>
                <c:pt idx="33">
                  <c:v>4.0</c:v>
                </c:pt>
                <c:pt idx="34">
                  <c:v>8.0</c:v>
                </c:pt>
              </c:numCache>
            </c:numRef>
          </c:val>
        </c:ser>
        <c:ser>
          <c:idx val="3"/>
          <c:order val="3"/>
          <c:tx>
            <c:v>Post-Intervention Mean</c:v>
          </c:tx>
          <c:spPr>
            <a:ln>
              <a:solidFill>
                <a:schemeClr val="accent2"/>
              </a:solidFill>
              <a:prstDash val="dash"/>
            </a:ln>
          </c:spPr>
          <c:marker>
            <c:symbol val="none"/>
          </c:marker>
          <c:val>
            <c:numRef>
              <c:f>Data!$Q$30:$AY$30</c:f>
              <c:numCache>
                <c:formatCode>General</c:formatCode>
                <c:ptCount val="35"/>
                <c:pt idx="10">
                  <c:v>5.72</c:v>
                </c:pt>
                <c:pt idx="11">
                  <c:v>5.72</c:v>
                </c:pt>
                <c:pt idx="12">
                  <c:v>5.72</c:v>
                </c:pt>
                <c:pt idx="13">
                  <c:v>5.72</c:v>
                </c:pt>
                <c:pt idx="14">
                  <c:v>5.72</c:v>
                </c:pt>
                <c:pt idx="15">
                  <c:v>5.72</c:v>
                </c:pt>
                <c:pt idx="16">
                  <c:v>5.72</c:v>
                </c:pt>
                <c:pt idx="17">
                  <c:v>5.72</c:v>
                </c:pt>
                <c:pt idx="18">
                  <c:v>5.72</c:v>
                </c:pt>
                <c:pt idx="19">
                  <c:v>5.72</c:v>
                </c:pt>
                <c:pt idx="20">
                  <c:v>5.72</c:v>
                </c:pt>
                <c:pt idx="21">
                  <c:v>5.72</c:v>
                </c:pt>
                <c:pt idx="22">
                  <c:v>5.72</c:v>
                </c:pt>
                <c:pt idx="23">
                  <c:v>5.72</c:v>
                </c:pt>
                <c:pt idx="24">
                  <c:v>5.72</c:v>
                </c:pt>
                <c:pt idx="25">
                  <c:v>5.72</c:v>
                </c:pt>
                <c:pt idx="26">
                  <c:v>5.72</c:v>
                </c:pt>
                <c:pt idx="27">
                  <c:v>5.72</c:v>
                </c:pt>
                <c:pt idx="28">
                  <c:v>5.72</c:v>
                </c:pt>
                <c:pt idx="29">
                  <c:v>5.72</c:v>
                </c:pt>
                <c:pt idx="30">
                  <c:v>5.72</c:v>
                </c:pt>
                <c:pt idx="31">
                  <c:v>5.72</c:v>
                </c:pt>
                <c:pt idx="32">
                  <c:v>5.72</c:v>
                </c:pt>
                <c:pt idx="33">
                  <c:v>5.72</c:v>
                </c:pt>
                <c:pt idx="34">
                  <c:v>5.72</c:v>
                </c:pt>
              </c:numCache>
            </c:numRef>
          </c:val>
        </c:ser>
        <c:marker val="1"/>
        <c:axId val="476915304"/>
        <c:axId val="476922600"/>
      </c:lineChart>
      <c:catAx>
        <c:axId val="4769153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aseline="0"/>
                </a:pPr>
                <a:r>
                  <a:rPr lang="en-US" sz="1600" baseline="0"/>
                  <a:t>Time in Days</a:t>
                </a:r>
              </a:p>
            </c:rich>
          </c:tx>
          <c:layout>
            <c:manualLayout>
              <c:xMode val="edge"/>
              <c:yMode val="edge"/>
              <c:x val="0.421869062141883"/>
              <c:y val="0.779194788151485"/>
            </c:manualLayout>
          </c:layout>
        </c:title>
        <c:majorTickMark val="cross"/>
        <c:tickLblPos val="none"/>
        <c:crossAx val="476922600"/>
        <c:crosses val="autoZero"/>
        <c:auto val="1"/>
        <c:lblAlgn val="ctr"/>
        <c:lblOffset val="100"/>
      </c:catAx>
      <c:valAx>
        <c:axId val="476922600"/>
        <c:scaling>
          <c:orientation val="minMax"/>
          <c:max val="10.0"/>
          <c:min val="0.0"/>
        </c:scaling>
        <c:axPos val="l"/>
        <c:title>
          <c:tx>
            <c:rich>
              <a:bodyPr rot="-5400000" vert="horz"/>
              <a:lstStyle/>
              <a:p>
                <a:pPr>
                  <a:defRPr sz="1600" baseline="0"/>
                </a:pPr>
                <a:r>
                  <a:rPr lang="en-US" sz="1600" baseline="0"/>
                  <a:t>Struggle Ratings</a:t>
                </a:r>
              </a:p>
            </c:rich>
          </c:tx>
          <c:layout>
            <c:manualLayout>
              <c:xMode val="edge"/>
              <c:yMode val="edge"/>
              <c:x val="0.029025729178219"/>
              <c:y val="0.144683335037667"/>
            </c:manualLayout>
          </c:layout>
        </c:title>
        <c:numFmt formatCode="General" sourceLinked="1"/>
        <c:majorTickMark val="cross"/>
        <c:tickLblPos val="none"/>
        <c:crossAx val="476915304"/>
        <c:crosses val="autoZero"/>
        <c:crossBetween val="between"/>
        <c:majorUnit val="1.0"/>
      </c:valAx>
    </c:plotArea>
    <c:legend>
      <c:legendPos val="b"/>
      <c:layout>
        <c:manualLayout>
          <c:xMode val="edge"/>
          <c:yMode val="edge"/>
          <c:x val="0.0701465749879859"/>
          <c:y val="0.868873812648434"/>
          <c:w val="0.85727496210861"/>
          <c:h val="0.128456309534343"/>
        </c:manualLayout>
      </c:layout>
      <c:txPr>
        <a:bodyPr/>
        <a:lstStyle/>
        <a:p>
          <a:pPr>
            <a:defRPr sz="1000" baseline="0"/>
          </a:pPr>
          <a:endParaRPr lang="en-US"/>
        </a:p>
      </c:txPr>
    </c:legend>
    <c:plotVisOnly val="1"/>
  </c:chart>
  <c:spPr>
    <a:ln>
      <a:solidFill>
        <a:schemeClr val="tx1"/>
      </a:solidFill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1400" baseline="0"/>
            </a:pPr>
            <a:r>
              <a:rPr lang="en-US" sz="1400" baseline="0"/>
              <a:t>Parent 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val>
            <c:numRef>
              <c:f>'Parents H &amp; N'!$A$3:$C$3</c:f>
              <c:numCache>
                <c:formatCode>General</c:formatCode>
                <c:ptCount val="3"/>
                <c:pt idx="0">
                  <c:v>43.0</c:v>
                </c:pt>
                <c:pt idx="1">
                  <c:v>20.0</c:v>
                </c:pt>
                <c:pt idx="2">
                  <c:v>0.0</c:v>
                </c:pt>
              </c:numCache>
            </c:numRef>
          </c:val>
        </c:ser>
        <c:axId val="502146008"/>
        <c:axId val="502149176"/>
      </c:barChart>
      <c:catAx>
        <c:axId val="502146008"/>
        <c:scaling>
          <c:orientation val="minMax"/>
        </c:scaling>
        <c:axPos val="b"/>
        <c:tickLblPos val="nextTo"/>
        <c:crossAx val="502149176"/>
        <c:crosses val="autoZero"/>
        <c:auto val="1"/>
        <c:lblAlgn val="ctr"/>
        <c:lblOffset val="100"/>
      </c:catAx>
      <c:valAx>
        <c:axId val="502149176"/>
        <c:scaling>
          <c:orientation val="minMax"/>
        </c:scaling>
        <c:axPos val="l"/>
        <c:majorGridlines/>
        <c:numFmt formatCode="General" sourceLinked="1"/>
        <c:tickLblPos val="nextTo"/>
        <c:crossAx val="502146008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1400" baseline="0"/>
            </a:pPr>
            <a:r>
              <a:rPr lang="en-US" sz="1400" baseline="0"/>
              <a:t>Parent A</a:t>
            </a:r>
          </a:p>
        </c:rich>
      </c:tx>
      <c:layout>
        <c:manualLayout>
          <c:xMode val="edge"/>
          <c:yMode val="edge"/>
          <c:x val="0.446689434511414"/>
          <c:y val="0.0232693554315256"/>
        </c:manualLayout>
      </c:layout>
    </c:title>
    <c:plotArea>
      <c:layout>
        <c:manualLayout>
          <c:layoutTarget val="inner"/>
          <c:xMode val="edge"/>
          <c:yMode val="edge"/>
          <c:x val="0.118771908334109"/>
          <c:y val="0.145945397266529"/>
          <c:w val="0.853847880091529"/>
          <c:h val="0.707845730403082"/>
        </c:manualLayout>
      </c:layout>
      <c:barChart>
        <c:barDir val="col"/>
        <c:grouping val="clustered"/>
        <c:ser>
          <c:idx val="0"/>
          <c:order val="0"/>
          <c:val>
            <c:numRef>
              <c:f>'Parents A and B'!$A$1:$C$1</c:f>
              <c:numCache>
                <c:formatCode>General</c:formatCode>
                <c:ptCount val="3"/>
                <c:pt idx="0">
                  <c:v>25.0</c:v>
                </c:pt>
                <c:pt idx="1">
                  <c:v>20.0</c:v>
                </c:pt>
                <c:pt idx="2">
                  <c:v>22.0</c:v>
                </c:pt>
              </c:numCache>
            </c:numRef>
          </c:val>
        </c:ser>
        <c:axId val="502210392"/>
        <c:axId val="502213560"/>
      </c:barChart>
      <c:catAx>
        <c:axId val="502210392"/>
        <c:scaling>
          <c:orientation val="minMax"/>
        </c:scaling>
        <c:axPos val="b"/>
        <c:tickLblPos val="nextTo"/>
        <c:crossAx val="502213560"/>
        <c:crosses val="autoZero"/>
        <c:auto val="1"/>
        <c:lblAlgn val="ctr"/>
        <c:lblOffset val="100"/>
      </c:catAx>
      <c:valAx>
        <c:axId val="502213560"/>
        <c:scaling>
          <c:orientation val="minMax"/>
          <c:max val="30.0"/>
          <c:min val="0.0"/>
        </c:scaling>
        <c:axPos val="l"/>
        <c:majorGridlines/>
        <c:numFmt formatCode="General" sourceLinked="1"/>
        <c:tickLblPos val="nextTo"/>
        <c:crossAx val="502210392"/>
        <c:crosses val="autoZero"/>
        <c:crossBetween val="between"/>
        <c:majorUnit val="5.0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1400" baseline="0"/>
            </a:pPr>
            <a:r>
              <a:rPr lang="en-US" sz="1400" baseline="0"/>
              <a:t>Parent B</a:t>
            </a:r>
          </a:p>
        </c:rich>
      </c:tx>
      <c:layout>
        <c:manualLayout>
          <c:xMode val="edge"/>
          <c:yMode val="edge"/>
          <c:x val="0.432118110236221"/>
          <c:y val="0.0294117647058823"/>
        </c:manualLayout>
      </c:layout>
    </c:title>
    <c:plotArea>
      <c:layout>
        <c:manualLayout>
          <c:layoutTarget val="inner"/>
          <c:xMode val="edge"/>
          <c:yMode val="edge"/>
          <c:x val="0.0742128171478566"/>
          <c:y val="0.153725490196079"/>
          <c:w val="0.90256496062992"/>
          <c:h val="0.692271499150842"/>
        </c:manualLayout>
      </c:layout>
      <c:barChart>
        <c:barDir val="col"/>
        <c:grouping val="clustered"/>
        <c:ser>
          <c:idx val="0"/>
          <c:order val="0"/>
          <c:val>
            <c:numRef>
              <c:f>'Parents A and B'!$A$3:$C$3</c:f>
              <c:numCache>
                <c:formatCode>General</c:formatCode>
                <c:ptCount val="3"/>
                <c:pt idx="0">
                  <c:v>15.0</c:v>
                </c:pt>
                <c:pt idx="1">
                  <c:v>10.0</c:v>
                </c:pt>
                <c:pt idx="2">
                  <c:v>11.0</c:v>
                </c:pt>
              </c:numCache>
            </c:numRef>
          </c:val>
        </c:ser>
        <c:axId val="502236168"/>
        <c:axId val="502239336"/>
      </c:barChart>
      <c:catAx>
        <c:axId val="502236168"/>
        <c:scaling>
          <c:orientation val="minMax"/>
        </c:scaling>
        <c:axPos val="b"/>
        <c:tickLblPos val="nextTo"/>
        <c:crossAx val="502239336"/>
        <c:crosses val="autoZero"/>
        <c:auto val="1"/>
        <c:lblAlgn val="ctr"/>
        <c:lblOffset val="100"/>
      </c:catAx>
      <c:valAx>
        <c:axId val="502239336"/>
        <c:scaling>
          <c:orientation val="minMax"/>
          <c:max val="30.0"/>
        </c:scaling>
        <c:axPos val="l"/>
        <c:majorGridlines/>
        <c:numFmt formatCode="General" sourceLinked="1"/>
        <c:tickLblPos val="nextTo"/>
        <c:crossAx val="502236168"/>
        <c:crosses val="autoZero"/>
        <c:crossBetween val="between"/>
        <c:majorUnit val="5.0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1400" baseline="0"/>
            </a:pPr>
            <a:r>
              <a:rPr lang="en-US" sz="1400" baseline="0"/>
              <a:t>Parent I</a:t>
            </a:r>
          </a:p>
        </c:rich>
      </c:tx>
      <c:layout>
        <c:manualLayout>
          <c:xMode val="edge"/>
          <c:yMode val="edge"/>
          <c:x val="0.434225244571701"/>
          <c:y val="0.07902022700717"/>
        </c:manualLayout>
      </c:layout>
    </c:title>
    <c:plotArea>
      <c:layout>
        <c:manualLayout>
          <c:layoutTarget val="inner"/>
          <c:xMode val="edge"/>
          <c:yMode val="edge"/>
          <c:x val="0.108172035313768"/>
          <c:y val="0.164161878413847"/>
          <c:w val="0.801515867334765"/>
          <c:h val="0.493851608808471"/>
        </c:manualLayout>
      </c:layout>
      <c:barChart>
        <c:barDir val="col"/>
        <c:grouping val="clustered"/>
        <c:ser>
          <c:idx val="0"/>
          <c:order val="0"/>
          <c:val>
            <c:numRef>
              <c:f>'Parent I'!$A$1:$C$1</c:f>
              <c:numCache>
                <c:formatCode>General</c:formatCode>
                <c:ptCount val="3"/>
                <c:pt idx="0">
                  <c:v>49.0</c:v>
                </c:pt>
                <c:pt idx="1">
                  <c:v>26.0</c:v>
                </c:pt>
                <c:pt idx="2">
                  <c:v>30.0</c:v>
                </c:pt>
              </c:numCache>
            </c:numRef>
          </c:val>
        </c:ser>
        <c:axId val="486574344"/>
        <c:axId val="486591672"/>
      </c:barChart>
      <c:catAx>
        <c:axId val="486574344"/>
        <c:scaling>
          <c:orientation val="minMax"/>
        </c:scaling>
        <c:axPos val="b"/>
        <c:tickLblPos val="nextTo"/>
        <c:crossAx val="486591672"/>
        <c:crosses val="autoZero"/>
        <c:auto val="1"/>
        <c:lblAlgn val="ctr"/>
        <c:lblOffset val="100"/>
      </c:catAx>
      <c:valAx>
        <c:axId val="486591672"/>
        <c:scaling>
          <c:orientation val="minMax"/>
        </c:scaling>
        <c:axPos val="l"/>
        <c:majorGridlines/>
        <c:numFmt formatCode="General" sourceLinked="1"/>
        <c:tickLblPos val="nextTo"/>
        <c:crossAx val="486574344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1400" baseline="0"/>
            </a:pPr>
            <a:r>
              <a:rPr lang="en-US" sz="1400" baseline="0"/>
              <a:t>Parent L</a:t>
            </a:r>
          </a:p>
        </c:rich>
      </c:tx>
      <c:layout>
        <c:manualLayout>
          <c:xMode val="edge"/>
          <c:yMode val="edge"/>
          <c:x val="0.414850690833458"/>
          <c:y val="0.108126640419948"/>
        </c:manualLayout>
      </c:layout>
    </c:title>
    <c:plotArea>
      <c:layout>
        <c:manualLayout>
          <c:layoutTarget val="inner"/>
          <c:xMode val="edge"/>
          <c:yMode val="edge"/>
          <c:x val="0.0844547615510327"/>
          <c:y val="0.204830205482862"/>
          <c:w val="0.838941464864063"/>
          <c:h val="0.659886355440295"/>
        </c:manualLayout>
      </c:layout>
      <c:barChart>
        <c:barDir val="col"/>
        <c:grouping val="clustered"/>
        <c:ser>
          <c:idx val="0"/>
          <c:order val="0"/>
          <c:val>
            <c:numRef>
              <c:f>'Parent L'!$A$1:$C$1</c:f>
              <c:numCache>
                <c:formatCode>General</c:formatCode>
                <c:ptCount val="3"/>
                <c:pt idx="0">
                  <c:v>42.0</c:v>
                </c:pt>
                <c:pt idx="1">
                  <c:v>18.0</c:v>
                </c:pt>
                <c:pt idx="2">
                  <c:v>17.0</c:v>
                </c:pt>
              </c:numCache>
            </c:numRef>
          </c:val>
        </c:ser>
        <c:axId val="486607320"/>
        <c:axId val="486610488"/>
      </c:barChart>
      <c:catAx>
        <c:axId val="486607320"/>
        <c:scaling>
          <c:orientation val="minMax"/>
        </c:scaling>
        <c:axPos val="b"/>
        <c:tickLblPos val="nextTo"/>
        <c:crossAx val="486610488"/>
        <c:crosses val="autoZero"/>
        <c:auto val="1"/>
        <c:lblAlgn val="ctr"/>
        <c:lblOffset val="100"/>
      </c:catAx>
      <c:valAx>
        <c:axId val="486610488"/>
        <c:scaling>
          <c:orientation val="minMax"/>
          <c:max val="60.0"/>
        </c:scaling>
        <c:axPos val="l"/>
        <c:majorGridlines/>
        <c:numFmt formatCode="General" sourceLinked="1"/>
        <c:tickLblPos val="nextTo"/>
        <c:crossAx val="486607320"/>
        <c:crosses val="autoZero"/>
        <c:crossBetween val="between"/>
        <c:majorUnit val="10.0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1600" baseline="0"/>
            </a:pPr>
            <a:r>
              <a:rPr lang="en-US" sz="1600" baseline="0"/>
              <a:t>Parent M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0994706086267518"/>
          <c:y val="0.116533236469948"/>
          <c:w val="0.826577279255188"/>
          <c:h val="0.670853621837744"/>
        </c:manualLayout>
      </c:layout>
      <c:barChart>
        <c:barDir val="col"/>
        <c:grouping val="clustered"/>
        <c:ser>
          <c:idx val="0"/>
          <c:order val="0"/>
          <c:val>
            <c:numRef>
              <c:f>'Parent M'!$A$5:$C$5</c:f>
              <c:numCache>
                <c:formatCode>General</c:formatCode>
                <c:ptCount val="3"/>
                <c:pt idx="0">
                  <c:v>110.0</c:v>
                </c:pt>
                <c:pt idx="1">
                  <c:v>85.0</c:v>
                </c:pt>
                <c:pt idx="2">
                  <c:v>81.0</c:v>
                </c:pt>
              </c:numCache>
            </c:numRef>
          </c:val>
        </c:ser>
        <c:axId val="486657112"/>
        <c:axId val="486660264"/>
      </c:barChart>
      <c:catAx>
        <c:axId val="486657112"/>
        <c:scaling>
          <c:orientation val="minMax"/>
        </c:scaling>
        <c:axPos val="b"/>
        <c:tickLblPos val="nextTo"/>
        <c:crossAx val="486660264"/>
        <c:crosses val="autoZero"/>
        <c:auto val="1"/>
        <c:lblAlgn val="ctr"/>
        <c:lblOffset val="100"/>
      </c:catAx>
      <c:valAx>
        <c:axId val="486660264"/>
        <c:scaling>
          <c:orientation val="minMax"/>
        </c:scaling>
        <c:axPos val="l"/>
        <c:majorGridlines/>
        <c:numFmt formatCode="General" sourceLinked="1"/>
        <c:tickLblPos val="nextTo"/>
        <c:crossAx val="486657112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1600" baseline="0"/>
            </a:pPr>
            <a:r>
              <a:rPr lang="en-US" sz="1600" baseline="0"/>
              <a:t>Parent I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0994706086267518"/>
          <c:y val="0.156419298938985"/>
          <c:w val="0.891244243054525"/>
          <c:h val="0.634566118424386"/>
        </c:manualLayout>
      </c:layout>
      <c:barChart>
        <c:barDir val="col"/>
        <c:grouping val="clustered"/>
        <c:ser>
          <c:idx val="0"/>
          <c:order val="0"/>
          <c:val>
            <c:numRef>
              <c:f>'Parent I'!$A$5:$C$5</c:f>
              <c:numCache>
                <c:formatCode>General</c:formatCode>
                <c:ptCount val="3"/>
                <c:pt idx="0">
                  <c:v>101.0</c:v>
                </c:pt>
                <c:pt idx="1">
                  <c:v>83.0</c:v>
                </c:pt>
                <c:pt idx="2">
                  <c:v>51.0</c:v>
                </c:pt>
              </c:numCache>
            </c:numRef>
          </c:val>
        </c:ser>
        <c:axId val="486712504"/>
        <c:axId val="486715656"/>
      </c:barChart>
      <c:catAx>
        <c:axId val="486712504"/>
        <c:scaling>
          <c:orientation val="minMax"/>
        </c:scaling>
        <c:axPos val="b"/>
        <c:tickLblPos val="nextTo"/>
        <c:crossAx val="486715656"/>
        <c:crosses val="autoZero"/>
        <c:auto val="1"/>
        <c:lblAlgn val="ctr"/>
        <c:lblOffset val="100"/>
      </c:catAx>
      <c:valAx>
        <c:axId val="486715656"/>
        <c:scaling>
          <c:orientation val="minMax"/>
        </c:scaling>
        <c:axPos val="l"/>
        <c:majorGridlines/>
        <c:numFmt formatCode="General" sourceLinked="1"/>
        <c:tickLblPos val="nextTo"/>
        <c:crossAx val="48671250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102573758141343"/>
          <c:y val="0.052093609444194"/>
          <c:w val="0.772634983981605"/>
          <c:h val="0.831542543966145"/>
        </c:manualLayout>
      </c:layout>
      <c:lineChart>
        <c:grouping val="standard"/>
        <c:ser>
          <c:idx val="0"/>
          <c:order val="0"/>
          <c:tx>
            <c:v>Baseline</c:v>
          </c:tx>
          <c:marker>
            <c:symbol val="none"/>
          </c:marker>
          <c:trendline>
            <c:name>Baseline Trend</c:name>
            <c:spPr>
              <a:ln w="19050">
                <a:solidFill>
                  <a:schemeClr val="accent1"/>
                </a:solidFill>
                <a:prstDash val="sysDot"/>
              </a:ln>
            </c:spPr>
            <c:trendlineType val="linear"/>
            <c:intercept val="0.0"/>
          </c:trendline>
          <c:val>
            <c:numRef>
              <c:f>Data!$X$2:$AY$2</c:f>
              <c:numCache>
                <c:formatCode>General</c:formatCode>
                <c:ptCount val="28"/>
                <c:pt idx="0">
                  <c:v>7.0</c:v>
                </c:pt>
                <c:pt idx="1">
                  <c:v>8.0</c:v>
                </c:pt>
                <c:pt idx="2">
                  <c:v>8.0</c:v>
                </c:pt>
              </c:numCache>
            </c:numRef>
          </c:val>
        </c:ser>
        <c:ser>
          <c:idx val="1"/>
          <c:order val="1"/>
          <c:tx>
            <c:v>Baseline Mean</c:v>
          </c:tx>
          <c:spPr>
            <a:ln>
              <a:solidFill>
                <a:schemeClr val="accent1"/>
              </a:solidFill>
              <a:prstDash val="dash"/>
            </a:ln>
          </c:spPr>
          <c:marker>
            <c:symbol val="none"/>
          </c:marker>
          <c:val>
            <c:numRef>
              <c:f>Data!$X$3:$AY$3</c:f>
              <c:numCache>
                <c:formatCode>General</c:formatCode>
                <c:ptCount val="28"/>
                <c:pt idx="0">
                  <c:v>7.666666666666667</c:v>
                </c:pt>
                <c:pt idx="1">
                  <c:v>7.67</c:v>
                </c:pt>
                <c:pt idx="2">
                  <c:v>7.67</c:v>
                </c:pt>
              </c:numCache>
            </c:numRef>
          </c:val>
        </c:ser>
        <c:ser>
          <c:idx val="2"/>
          <c:order val="2"/>
          <c:tx>
            <c:v>Post-Intervention</c:v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trendline>
            <c:name>Post-Intervention Trend</c:name>
            <c:spPr>
              <a:ln w="19050">
                <a:solidFill>
                  <a:schemeClr val="accent2"/>
                </a:solidFill>
                <a:prstDash val="sysDot"/>
              </a:ln>
            </c:spPr>
            <c:trendlineType val="linear"/>
          </c:trendline>
          <c:val>
            <c:numRef>
              <c:f>Data!$X$4:$AY$4</c:f>
              <c:numCache>
                <c:formatCode>General</c:formatCode>
                <c:ptCount val="28"/>
                <c:pt idx="3">
                  <c:v>9.0</c:v>
                </c:pt>
                <c:pt idx="4">
                  <c:v>8.0</c:v>
                </c:pt>
                <c:pt idx="5">
                  <c:v>8.0</c:v>
                </c:pt>
                <c:pt idx="6">
                  <c:v>8.0</c:v>
                </c:pt>
                <c:pt idx="7">
                  <c:v>8.0</c:v>
                </c:pt>
                <c:pt idx="8">
                  <c:v>9.0</c:v>
                </c:pt>
                <c:pt idx="9">
                  <c:v>8.0</c:v>
                </c:pt>
                <c:pt idx="10">
                  <c:v>9.0</c:v>
                </c:pt>
                <c:pt idx="11">
                  <c:v>9.0</c:v>
                </c:pt>
                <c:pt idx="12">
                  <c:v>8.0</c:v>
                </c:pt>
                <c:pt idx="13">
                  <c:v>7.0</c:v>
                </c:pt>
                <c:pt idx="14">
                  <c:v>8.0</c:v>
                </c:pt>
                <c:pt idx="15">
                  <c:v>8.0</c:v>
                </c:pt>
                <c:pt idx="16">
                  <c:v>8.0</c:v>
                </c:pt>
                <c:pt idx="17">
                  <c:v>8.0</c:v>
                </c:pt>
                <c:pt idx="18">
                  <c:v>8.0</c:v>
                </c:pt>
                <c:pt idx="19">
                  <c:v>8.0</c:v>
                </c:pt>
                <c:pt idx="20">
                  <c:v>8.0</c:v>
                </c:pt>
                <c:pt idx="21">
                  <c:v>8.0</c:v>
                </c:pt>
                <c:pt idx="22">
                  <c:v>8.0</c:v>
                </c:pt>
                <c:pt idx="23">
                  <c:v>8.0</c:v>
                </c:pt>
                <c:pt idx="24">
                  <c:v>8.0</c:v>
                </c:pt>
                <c:pt idx="25">
                  <c:v>8.0</c:v>
                </c:pt>
                <c:pt idx="26">
                  <c:v>8.0</c:v>
                </c:pt>
                <c:pt idx="27">
                  <c:v>9.0</c:v>
                </c:pt>
              </c:numCache>
            </c:numRef>
          </c:val>
        </c:ser>
        <c:ser>
          <c:idx val="3"/>
          <c:order val="3"/>
          <c:tx>
            <c:v>Post-Intervention Mean</c:v>
          </c:tx>
          <c:spPr>
            <a:ln>
              <a:solidFill>
                <a:schemeClr val="accent2"/>
              </a:solidFill>
              <a:prstDash val="dash"/>
            </a:ln>
          </c:spPr>
          <c:marker>
            <c:symbol val="none"/>
          </c:marker>
          <c:val>
            <c:numRef>
              <c:f>Data!$X$5:$AY$5</c:f>
              <c:numCache>
                <c:formatCode>General</c:formatCode>
                <c:ptCount val="28"/>
                <c:pt idx="3">
                  <c:v>8.16</c:v>
                </c:pt>
                <c:pt idx="4">
                  <c:v>8.16</c:v>
                </c:pt>
                <c:pt idx="5">
                  <c:v>8.16</c:v>
                </c:pt>
                <c:pt idx="6">
                  <c:v>8.16</c:v>
                </c:pt>
                <c:pt idx="7">
                  <c:v>8.16</c:v>
                </c:pt>
                <c:pt idx="8">
                  <c:v>8.16</c:v>
                </c:pt>
                <c:pt idx="9">
                  <c:v>8.16</c:v>
                </c:pt>
                <c:pt idx="10">
                  <c:v>8.16</c:v>
                </c:pt>
                <c:pt idx="11">
                  <c:v>8.16</c:v>
                </c:pt>
                <c:pt idx="12">
                  <c:v>8.16</c:v>
                </c:pt>
                <c:pt idx="13">
                  <c:v>8.16</c:v>
                </c:pt>
                <c:pt idx="14">
                  <c:v>8.16</c:v>
                </c:pt>
                <c:pt idx="15">
                  <c:v>8.16</c:v>
                </c:pt>
                <c:pt idx="16">
                  <c:v>8.16</c:v>
                </c:pt>
                <c:pt idx="17">
                  <c:v>8.16</c:v>
                </c:pt>
                <c:pt idx="18">
                  <c:v>8.16</c:v>
                </c:pt>
                <c:pt idx="19">
                  <c:v>8.16</c:v>
                </c:pt>
                <c:pt idx="20">
                  <c:v>8.16</c:v>
                </c:pt>
                <c:pt idx="21">
                  <c:v>8.16</c:v>
                </c:pt>
                <c:pt idx="22">
                  <c:v>8.16</c:v>
                </c:pt>
                <c:pt idx="23">
                  <c:v>8.16</c:v>
                </c:pt>
                <c:pt idx="24">
                  <c:v>8.16</c:v>
                </c:pt>
                <c:pt idx="25">
                  <c:v>8.16</c:v>
                </c:pt>
                <c:pt idx="26">
                  <c:v>8.16</c:v>
                </c:pt>
                <c:pt idx="27">
                  <c:v>8.16</c:v>
                </c:pt>
              </c:numCache>
            </c:numRef>
          </c:val>
        </c:ser>
        <c:marker val="1"/>
        <c:axId val="477044968"/>
        <c:axId val="477052280"/>
      </c:lineChart>
      <c:catAx>
        <c:axId val="4770449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aseline="0" dirty="0"/>
                  <a:t>Time in Days</a:t>
                </a:r>
              </a:p>
            </c:rich>
          </c:tx>
          <c:layout/>
        </c:title>
        <c:majorTickMark val="cross"/>
        <c:tickLblPos val="none"/>
        <c:crossAx val="477052280"/>
        <c:crosses val="autoZero"/>
        <c:auto val="1"/>
        <c:lblAlgn val="ctr"/>
        <c:lblOffset val="100"/>
      </c:catAx>
      <c:valAx>
        <c:axId val="477052280"/>
        <c:scaling>
          <c:orientation val="minMax"/>
          <c:max val="10.0"/>
        </c:scaling>
        <c:axPos val="l"/>
        <c:title>
          <c:tx>
            <c:rich>
              <a:bodyPr rot="-5400000" vert="horz"/>
              <a:lstStyle/>
              <a:p>
                <a:pPr>
                  <a:defRPr sz="1400" baseline="0"/>
                </a:pPr>
                <a:r>
                  <a:rPr lang="en-US" sz="1400" baseline="0"/>
                  <a:t>Workability </a:t>
                </a:r>
              </a:p>
              <a:p>
                <a:pPr>
                  <a:defRPr sz="1400" baseline="0"/>
                </a:pPr>
                <a:r>
                  <a:rPr lang="en-US" sz="1400" baseline="0"/>
                  <a:t> Ratings</a:t>
                </a:r>
              </a:p>
            </c:rich>
          </c:tx>
          <c:layout>
            <c:manualLayout>
              <c:xMode val="edge"/>
              <c:yMode val="edge"/>
              <c:x val="0.0323565659960804"/>
              <c:y val="0.273346046587926"/>
            </c:manualLayout>
          </c:layout>
        </c:title>
        <c:numFmt formatCode="General" sourceLinked="1"/>
        <c:majorTickMark val="cross"/>
        <c:tickLblPos val="none"/>
        <c:crossAx val="477044968"/>
        <c:crosses val="autoZero"/>
        <c:crossBetween val="between"/>
        <c:majorUnit val="1.0"/>
      </c:valAx>
    </c:plotArea>
    <c:legend>
      <c:legendPos val="r"/>
      <c:legendEntry>
        <c:idx val="0"/>
        <c:txPr>
          <a:bodyPr/>
          <a:lstStyle/>
          <a:p>
            <a:pPr>
              <a:defRPr sz="1000" baseline="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000" baseline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000" baseline="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000" baseline="0"/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1000" baseline="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000" baseline="0"/>
            </a:pPr>
            <a:endParaRPr lang="en-US"/>
          </a:p>
        </c:txPr>
      </c:legendEntry>
      <c:layout>
        <c:manualLayout>
          <c:xMode val="edge"/>
          <c:yMode val="edge"/>
          <c:x val="0.649197530864199"/>
          <c:y val="0.317020823938859"/>
          <c:w val="0.201111111111111"/>
          <c:h val="0.474622081931389"/>
        </c:manualLayout>
      </c:layout>
    </c:legend>
    <c:plotVisOnly val="1"/>
  </c:chart>
  <c:spPr>
    <a:ln>
      <a:solidFill>
        <a:sysClr val="windowText" lastClr="000000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1400" baseline="0"/>
            </a:pPr>
            <a:r>
              <a:rPr lang="en-US" sz="1400" baseline="0"/>
              <a:t>Parent M</a:t>
            </a:r>
          </a:p>
        </c:rich>
      </c:tx>
      <c:layout>
        <c:manualLayout>
          <c:xMode val="edge"/>
          <c:yMode val="edge"/>
          <c:x val="0.413921160798296"/>
          <c:y val="0.0561206656176079"/>
        </c:manualLayout>
      </c:layout>
    </c:title>
    <c:plotArea>
      <c:layout>
        <c:manualLayout>
          <c:layoutTarget val="inner"/>
          <c:xMode val="edge"/>
          <c:yMode val="edge"/>
          <c:x val="0.162655375625217"/>
          <c:y val="0.18639460932768"/>
          <c:w val="0.78412740134624"/>
          <c:h val="0.605394710276601"/>
        </c:manualLayout>
      </c:layout>
      <c:barChart>
        <c:barDir val="col"/>
        <c:grouping val="clustered"/>
        <c:ser>
          <c:idx val="0"/>
          <c:order val="0"/>
          <c:val>
            <c:numRef>
              <c:f>'Parent M'!$A$1:$C$1</c:f>
              <c:numCache>
                <c:formatCode>General</c:formatCode>
                <c:ptCount val="3"/>
                <c:pt idx="0">
                  <c:v>39.0</c:v>
                </c:pt>
                <c:pt idx="1">
                  <c:v>13.0</c:v>
                </c:pt>
                <c:pt idx="2">
                  <c:v>3.0</c:v>
                </c:pt>
              </c:numCache>
            </c:numRef>
          </c:val>
        </c:ser>
        <c:axId val="476991240"/>
        <c:axId val="476983304"/>
      </c:barChart>
      <c:catAx>
        <c:axId val="476991240"/>
        <c:scaling>
          <c:orientation val="minMax"/>
        </c:scaling>
        <c:axPos val="b"/>
        <c:tickLblPos val="nextTo"/>
        <c:crossAx val="476983304"/>
        <c:crosses val="autoZero"/>
        <c:auto val="1"/>
        <c:lblAlgn val="ctr"/>
        <c:lblOffset val="100"/>
      </c:catAx>
      <c:valAx>
        <c:axId val="4769833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 baseline="0"/>
                </a:pPr>
                <a:r>
                  <a:rPr lang="en-US" sz="1400" baseline="0"/>
                  <a:t>AFQ Scores</a:t>
                </a:r>
              </a:p>
            </c:rich>
          </c:tx>
          <c:layout>
            <c:manualLayout>
              <c:xMode val="edge"/>
              <c:yMode val="edge"/>
              <c:x val="0.000338928222207518"/>
              <c:y val="0.362056329497275"/>
            </c:manualLayout>
          </c:layout>
        </c:title>
        <c:numFmt formatCode="General" sourceLinked="1"/>
        <c:tickLblPos val="nextTo"/>
        <c:crossAx val="47699124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sz="1000" baseline="0"/>
              <a:t>Parent M</a:t>
            </a:r>
          </a:p>
        </c:rich>
      </c:tx>
      <c:layout>
        <c:manualLayout>
          <c:xMode val="edge"/>
          <c:yMode val="edge"/>
          <c:x val="0.448472286552417"/>
          <c:y val="0.0645161290322581"/>
        </c:manualLayout>
      </c:layout>
    </c:title>
    <c:plotArea>
      <c:layout>
        <c:manualLayout>
          <c:layoutTarget val="inner"/>
          <c:xMode val="edge"/>
          <c:yMode val="edge"/>
          <c:x val="0.183947614161701"/>
          <c:y val="0.168638199071271"/>
          <c:w val="0.791650238449332"/>
          <c:h val="0.616740864122755"/>
        </c:manualLayout>
      </c:layout>
      <c:barChart>
        <c:barDir val="col"/>
        <c:grouping val="clustered"/>
        <c:ser>
          <c:idx val="0"/>
          <c:order val="0"/>
          <c:val>
            <c:numRef>
              <c:f>'Parent M'!$A$3:$C$3</c:f>
              <c:numCache>
                <c:formatCode>General</c:formatCode>
                <c:ptCount val="3"/>
                <c:pt idx="0">
                  <c:v>93.0</c:v>
                </c:pt>
                <c:pt idx="1">
                  <c:v>104.0</c:v>
                </c:pt>
                <c:pt idx="2">
                  <c:v>111.0</c:v>
                </c:pt>
              </c:numCache>
            </c:numRef>
          </c:val>
        </c:ser>
        <c:axId val="501902232"/>
        <c:axId val="501895960"/>
      </c:barChart>
      <c:catAx>
        <c:axId val="501902232"/>
        <c:scaling>
          <c:orientation val="minMax"/>
        </c:scaling>
        <c:axPos val="b"/>
        <c:tickLblPos val="nextTo"/>
        <c:crossAx val="501895960"/>
        <c:crosses val="autoZero"/>
        <c:auto val="1"/>
        <c:lblAlgn val="ctr"/>
        <c:lblOffset val="100"/>
      </c:catAx>
      <c:valAx>
        <c:axId val="501895960"/>
        <c:scaling>
          <c:orientation val="minMax"/>
          <c:min val="6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MVM Scores</a:t>
                </a:r>
              </a:p>
            </c:rich>
          </c:tx>
          <c:layout>
            <c:manualLayout>
              <c:xMode val="edge"/>
              <c:yMode val="edge"/>
              <c:x val="0.000555549333004785"/>
              <c:y val="0.295854532606501"/>
            </c:manualLayout>
          </c:layout>
        </c:title>
        <c:numFmt formatCode="General" sourceLinked="1"/>
        <c:tickLblPos val="nextTo"/>
        <c:crossAx val="50190223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sz="1000" baseline="0"/>
              <a:t>Parent I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52129840084423"/>
          <c:y val="0.16285430537399"/>
          <c:w val="0.699714194875125"/>
          <c:h val="0.660306144164412"/>
        </c:manualLayout>
      </c:layout>
      <c:barChart>
        <c:barDir val="col"/>
        <c:grouping val="clustered"/>
        <c:ser>
          <c:idx val="0"/>
          <c:order val="0"/>
          <c:val>
            <c:numRef>
              <c:f>'Parent I'!$A$3:$C$3</c:f>
              <c:numCache>
                <c:formatCode>General</c:formatCode>
                <c:ptCount val="3"/>
                <c:pt idx="0">
                  <c:v>33.1</c:v>
                </c:pt>
                <c:pt idx="1">
                  <c:v>42.9</c:v>
                </c:pt>
                <c:pt idx="2">
                  <c:v>62.0</c:v>
                </c:pt>
              </c:numCache>
            </c:numRef>
          </c:val>
        </c:ser>
        <c:axId val="501924856"/>
        <c:axId val="501935912"/>
      </c:barChart>
      <c:catAx>
        <c:axId val="501924856"/>
        <c:scaling>
          <c:orientation val="minMax"/>
        </c:scaling>
        <c:axPos val="b"/>
        <c:tickLblPos val="nextTo"/>
        <c:crossAx val="501935912"/>
        <c:crosses val="autoZero"/>
        <c:auto val="1"/>
        <c:lblAlgn val="ctr"/>
        <c:lblOffset val="100"/>
      </c:catAx>
      <c:valAx>
        <c:axId val="5019359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VLQ Scores</a:t>
                </a:r>
              </a:p>
            </c:rich>
          </c:tx>
          <c:layout>
            <c:manualLayout>
              <c:xMode val="edge"/>
              <c:yMode val="edge"/>
              <c:x val="0.00443852640923217"/>
              <c:y val="0.250616645892236"/>
            </c:manualLayout>
          </c:layout>
        </c:title>
        <c:numFmt formatCode="General" sourceLinked="1"/>
        <c:tickLblPos val="nextTo"/>
        <c:crossAx val="50192485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sz="1000" baseline="0"/>
              <a:t>Parent J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45526969910602"/>
          <c:y val="0.150219252896419"/>
          <c:w val="0.808235114999024"/>
          <c:h val="0.664724409448823"/>
        </c:manualLayout>
      </c:layout>
      <c:barChart>
        <c:barDir val="col"/>
        <c:grouping val="clustered"/>
        <c:ser>
          <c:idx val="0"/>
          <c:order val="0"/>
          <c:val>
            <c:numRef>
              <c:f>'Parent J'!$A$1:$C$1</c:f>
              <c:numCache>
                <c:formatCode>General</c:formatCode>
                <c:ptCount val="3"/>
                <c:pt idx="0">
                  <c:v>23.2</c:v>
                </c:pt>
                <c:pt idx="1">
                  <c:v>57.6</c:v>
                </c:pt>
                <c:pt idx="2">
                  <c:v>43.5</c:v>
                </c:pt>
              </c:numCache>
            </c:numRef>
          </c:val>
        </c:ser>
        <c:axId val="501953944"/>
        <c:axId val="501965000"/>
      </c:barChart>
      <c:catAx>
        <c:axId val="501953944"/>
        <c:scaling>
          <c:orientation val="minMax"/>
        </c:scaling>
        <c:axPos val="b"/>
        <c:tickLblPos val="nextTo"/>
        <c:crossAx val="501965000"/>
        <c:crosses val="autoZero"/>
        <c:auto val="1"/>
        <c:lblAlgn val="ctr"/>
        <c:lblOffset val="100"/>
      </c:catAx>
      <c:valAx>
        <c:axId val="5019650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VLQ Scores</a:t>
                </a:r>
              </a:p>
            </c:rich>
          </c:tx>
          <c:layout/>
        </c:title>
        <c:numFmt formatCode="General" sourceLinked="1"/>
        <c:tickLblPos val="nextTo"/>
        <c:crossAx val="501953944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sz="1000" baseline="0"/>
              <a:t>Parent J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56849214072961"/>
          <c:y val="0.150219252896419"/>
          <c:w val="0.797374672735198"/>
          <c:h val="0.664724409448823"/>
        </c:manualLayout>
      </c:layout>
      <c:barChart>
        <c:barDir val="col"/>
        <c:grouping val="clustered"/>
        <c:ser>
          <c:idx val="0"/>
          <c:order val="0"/>
          <c:val>
            <c:numRef>
              <c:f>'Parent J'!$A$2:$C$2</c:f>
              <c:numCache>
                <c:formatCode>General</c:formatCode>
                <c:ptCount val="3"/>
                <c:pt idx="0">
                  <c:v>73.0</c:v>
                </c:pt>
                <c:pt idx="1">
                  <c:v>87.0</c:v>
                </c:pt>
                <c:pt idx="2">
                  <c:v>88.0</c:v>
                </c:pt>
              </c:numCache>
            </c:numRef>
          </c:val>
        </c:ser>
        <c:axId val="501982888"/>
        <c:axId val="501993944"/>
      </c:barChart>
      <c:catAx>
        <c:axId val="501982888"/>
        <c:scaling>
          <c:orientation val="minMax"/>
        </c:scaling>
        <c:axPos val="b"/>
        <c:tickLblPos val="nextTo"/>
        <c:crossAx val="501993944"/>
        <c:crosses val="autoZero"/>
        <c:auto val="1"/>
        <c:lblAlgn val="ctr"/>
        <c:lblOffset val="100"/>
      </c:catAx>
      <c:valAx>
        <c:axId val="501993944"/>
        <c:scaling>
          <c:orientation val="minMax"/>
          <c:max val="115.0"/>
          <c:min val="6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MVM Scores</a:t>
                </a:r>
              </a:p>
            </c:rich>
          </c:tx>
          <c:layout/>
        </c:title>
        <c:numFmt formatCode="General" sourceLinked="1"/>
        <c:tickLblPos val="nextTo"/>
        <c:crossAx val="501982888"/>
        <c:crosses val="autoZero"/>
        <c:crossBetween val="between"/>
        <c:majorUnit val="5.0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1400" baseline="0"/>
            </a:pPr>
            <a:r>
              <a:rPr lang="en-US" sz="1400" baseline="0" dirty="0"/>
              <a:t>Parent M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76912968183504"/>
          <c:y val="0.155817686250757"/>
          <c:w val="0.727065083942696"/>
          <c:h val="0.635971633353527"/>
        </c:manualLayout>
      </c:layout>
      <c:barChart>
        <c:barDir val="col"/>
        <c:grouping val="clustered"/>
        <c:ser>
          <c:idx val="0"/>
          <c:order val="0"/>
          <c:val>
            <c:numRef>
              <c:f>'Parent M'!$A$8:$C$8</c:f>
              <c:numCache>
                <c:formatCode>General</c:formatCode>
                <c:ptCount val="3"/>
                <c:pt idx="0">
                  <c:v>95.0</c:v>
                </c:pt>
                <c:pt idx="1">
                  <c:v>54.0</c:v>
                </c:pt>
                <c:pt idx="2">
                  <c:v>44.0</c:v>
                </c:pt>
              </c:numCache>
            </c:numRef>
          </c:val>
        </c:ser>
        <c:axId val="502053048"/>
        <c:axId val="502064104"/>
      </c:barChart>
      <c:catAx>
        <c:axId val="502053048"/>
        <c:scaling>
          <c:orientation val="minMax"/>
        </c:scaling>
        <c:axPos val="b"/>
        <c:tickLblPos val="nextTo"/>
        <c:crossAx val="502064104"/>
        <c:crosses val="autoZero"/>
        <c:auto val="1"/>
        <c:lblAlgn val="ctr"/>
        <c:lblOffset val="100"/>
      </c:catAx>
      <c:valAx>
        <c:axId val="502064104"/>
        <c:scaling>
          <c:orientation val="minMax"/>
          <c:max val="16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 baseline="0"/>
                </a:pPr>
                <a:r>
                  <a:rPr lang="en-US" sz="1400" baseline="0"/>
                  <a:t>DERS Scores</a:t>
                </a:r>
              </a:p>
            </c:rich>
          </c:tx>
          <c:layout>
            <c:manualLayout>
              <c:xMode val="edge"/>
              <c:yMode val="edge"/>
              <c:x val="0.0137174211248285"/>
              <c:y val="0.292185039370079"/>
            </c:manualLayout>
          </c:layout>
        </c:title>
        <c:numFmt formatCode="General" sourceLinked="1"/>
        <c:tickLblPos val="nextTo"/>
        <c:crossAx val="502053048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1400" baseline="0"/>
            </a:pPr>
            <a:r>
              <a:rPr lang="en-US" sz="1400" baseline="0"/>
              <a:t>Parent I</a:t>
            </a:r>
          </a:p>
        </c:rich>
      </c:tx>
      <c:layout>
        <c:manualLayout>
          <c:xMode val="edge"/>
          <c:yMode val="edge"/>
          <c:x val="0.411939890710383"/>
          <c:y val="0.0975609756097562"/>
        </c:manualLayout>
      </c:layout>
    </c:title>
    <c:plotArea>
      <c:layout>
        <c:manualLayout>
          <c:layoutTarget val="inner"/>
          <c:xMode val="edge"/>
          <c:yMode val="edge"/>
          <c:x val="0.147141474119014"/>
          <c:y val="0.220168363100954"/>
          <c:w val="0.769882535174907"/>
          <c:h val="0.67244702643877"/>
        </c:manualLayout>
      </c:layout>
      <c:barChart>
        <c:barDir val="col"/>
        <c:grouping val="clustered"/>
        <c:ser>
          <c:idx val="0"/>
          <c:order val="0"/>
          <c:val>
            <c:numRef>
              <c:f>'Parent I'!$A$7:$C$7</c:f>
              <c:numCache>
                <c:formatCode>General</c:formatCode>
                <c:ptCount val="3"/>
                <c:pt idx="0">
                  <c:v>135.0</c:v>
                </c:pt>
                <c:pt idx="1">
                  <c:v>78.0</c:v>
                </c:pt>
                <c:pt idx="2">
                  <c:v>86.0</c:v>
                </c:pt>
              </c:numCache>
            </c:numRef>
          </c:val>
        </c:ser>
        <c:axId val="502082152"/>
        <c:axId val="502093208"/>
      </c:barChart>
      <c:catAx>
        <c:axId val="502082152"/>
        <c:scaling>
          <c:orientation val="minMax"/>
        </c:scaling>
        <c:axPos val="b"/>
        <c:tickLblPos val="nextTo"/>
        <c:crossAx val="502093208"/>
        <c:crosses val="autoZero"/>
        <c:auto val="1"/>
        <c:lblAlgn val="ctr"/>
        <c:lblOffset val="100"/>
      </c:catAx>
      <c:valAx>
        <c:axId val="5020932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 baseline="0"/>
                </a:pPr>
                <a:r>
                  <a:rPr lang="en-US" sz="1400" baseline="0"/>
                  <a:t>DERS Scores</a:t>
                </a:r>
              </a:p>
            </c:rich>
          </c:tx>
          <c:layout>
            <c:manualLayout>
              <c:xMode val="edge"/>
              <c:yMode val="edge"/>
              <c:x val="0.0"/>
              <c:y val="0.345248383586198"/>
            </c:manualLayout>
          </c:layout>
        </c:title>
        <c:numFmt formatCode="General" sourceLinked="1"/>
        <c:tickLblPos val="nextTo"/>
        <c:crossAx val="502082152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6A1724-38F3-493C-B5C8-C880551E786F}" type="datetimeFigureOut">
              <a:rPr lang="en-US"/>
              <a:pPr>
                <a:defRPr/>
              </a:pPr>
              <a:t>7/22/12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134C7B-B02C-478D-924B-D5C0E36DF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FA45C8-4E0A-4856-93CA-E64CFCED78E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AD70E6-5B54-4529-AAFC-F5152116B3E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8E8911-4AAE-424E-9FB0-918762CE99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2FEAB8-30D1-444A-9EBA-168127B6288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BEF316-2E8C-4475-A9C1-DFD0C73B365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061CA9-468A-4E69-8CA7-A9EF3CF58F8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4AC349-DBB6-40F5-82CF-F98A45CD59E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4C7B-B02C-478D-924B-D5C0E36DFBF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4C7B-B02C-478D-924B-D5C0E36DFBF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5F6332-07FF-4526-9C62-E03218FD285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FFB63-F333-4058-99A1-518C465A321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7D2E89-10DE-420A-A4D7-10A331ED87D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DD0977-1C56-4D6A-BC99-0C4E8F7EB2F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058882-4173-4A67-B093-4B9AF87ED52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4C7B-B02C-478D-924B-D5C0E36DFBF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C2D948-5B04-476F-95F8-07AF0B83D11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2F9B29-DBF5-47FB-ABDB-2AC5FBF37CD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CC2A79-7403-4366-8CA4-DEE8A6B9FC1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65579-F8F1-46C5-B636-39198F66662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5ABD7C-45A3-42C3-8619-14B19F5D388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39BF43-8A89-4ECF-8F90-EE2E1D2C150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356B75-3A15-4A01-BA3A-79D2AF8838D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4C7B-B02C-478D-924B-D5C0E36DFB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4C7B-B02C-478D-924B-D5C0E36DFBF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4C7B-B02C-478D-924B-D5C0E36DFBF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4C7B-B02C-478D-924B-D5C0E36DFBF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FBED25-2898-47E5-B233-8E9322246B2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677DFF-9D2A-49AF-B5EF-9AFD492C2C1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4C7B-B02C-478D-924B-D5C0E36DFBF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85252D-EED6-4126-BC16-074C69F8510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1E1EBF-F36D-4E3C-A274-1C617F16E44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134C7B-B02C-478D-924B-D5C0E36DFB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925AAC-8916-4EBC-9092-7B60D819714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A9F2E8-DDAA-4E41-8849-D811D8C19A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5A4FB8-9228-420D-9E7C-747A08B8EF9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AAD32-6D0B-4BC4-9763-4F040F1F6DE2}" type="datetimeFigureOut">
              <a:rPr lang="en-US"/>
              <a:pPr>
                <a:defRPr/>
              </a:pPr>
              <a:t>7/22/12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145B7FA-79A7-4B45-99AA-8129AAE82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319DB-6507-4B3F-BB08-A848CB14CC94}" type="datetimeFigureOut">
              <a:rPr lang="en-US"/>
              <a:pPr>
                <a:defRPr/>
              </a:pPr>
              <a:t>7/22/12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A508B-AFB0-45CD-9FA3-118E5FA42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F45D8-ADC3-43AD-ACFB-F9492312D08B}" type="datetimeFigureOut">
              <a:rPr lang="en-US"/>
              <a:pPr>
                <a:defRPr/>
              </a:pPr>
              <a:t>7/22/12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84F2-4389-4809-8146-6F44FDD00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A5F12-1B10-434C-9FB6-2B9A75386AAC}" type="datetimeFigureOut">
              <a:rPr lang="en-US"/>
              <a:pPr>
                <a:defRPr/>
              </a:pPr>
              <a:t>7/22/12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D35D-A4D8-4B42-8746-5F65982E4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69FC5-D251-4865-9B24-0CBFA8620BB6}" type="datetimeFigureOut">
              <a:rPr lang="en-US"/>
              <a:pPr>
                <a:defRPr/>
              </a:pPr>
              <a:t>7/22/12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767D1-7043-4E36-9A62-78DFB9D06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3B076-F1FC-44DC-B156-61D520892FE6}" type="datetimeFigureOut">
              <a:rPr lang="en-US"/>
              <a:pPr>
                <a:defRPr/>
              </a:pPr>
              <a:t>7/22/12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3E62-CA4D-4E9C-89CA-5D61CBD71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0337B4E-743A-4F5E-B014-2FCA658E3D23}" type="datetimeFigureOut">
              <a:rPr lang="en-US"/>
              <a:pPr>
                <a:defRPr/>
              </a:pPr>
              <a:t>7/22/12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FF7FE9-E04E-404B-9B7D-F31082275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FA92C-6ABA-4998-8AA5-4BE79DE1961F}" type="datetimeFigureOut">
              <a:rPr lang="en-US"/>
              <a:pPr>
                <a:defRPr/>
              </a:pPr>
              <a:t>7/22/12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14122-7B98-4EA0-9C5A-647C359EE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4790D-6CF5-4363-94AA-1F74D47D8EB7}" type="datetimeFigureOut">
              <a:rPr lang="en-US"/>
              <a:pPr>
                <a:defRPr/>
              </a:pPr>
              <a:t>7/22/12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46CEB-F60B-492D-B610-9A73B51AF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52AE4-84C1-42F1-B40C-FCDB542F0D1B}" type="datetimeFigureOut">
              <a:rPr lang="en-US"/>
              <a:pPr>
                <a:defRPr/>
              </a:pPr>
              <a:t>7/22/12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08393-7691-454E-8E3B-E513670EA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C6BC2-A2A1-40BF-ABC9-1B336FB2B44A}" type="datetimeFigureOut">
              <a:rPr lang="en-US"/>
              <a:pPr>
                <a:defRPr/>
              </a:pPr>
              <a:t>7/22/12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AC968-3BBF-4613-B699-D928207B6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44AA20-3505-42C4-A89B-A784C21AD1A2}" type="datetimeFigureOut">
              <a:rPr lang="en-US"/>
              <a:pPr>
                <a:defRPr/>
              </a:pPr>
              <a:t>7/22/12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E3C3F1-3A67-4462-B8AE-BC9585E8D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78" r:id="rId3"/>
    <p:sldLayoutId id="2147483777" r:id="rId4"/>
    <p:sldLayoutId id="2147483781" r:id="rId5"/>
    <p:sldLayoutId id="2147483782" r:id="rId6"/>
    <p:sldLayoutId id="2147483776" r:id="rId7"/>
    <p:sldLayoutId id="2147483775" r:id="rId8"/>
    <p:sldLayoutId id="2147483774" r:id="rId9"/>
    <p:sldLayoutId id="2147483773" r:id="rId10"/>
    <p:sldLayoutId id="2147483772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6E83B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6E83B3"/>
        </a:buClr>
        <a:buFont typeface="Georgia" pitchFamily="18" charset="0"/>
        <a:buChar char="▫"/>
        <a:defRPr sz="2000" kern="1200">
          <a:solidFill>
            <a:srgbClr val="6E83B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chart" Target="../charts/chart5.xml"/><Relationship Id="rId5" Type="http://schemas.openxmlformats.org/officeDocument/2006/relationships/chart" Target="../charts/chart6.xml"/><Relationship Id="rId6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4" Type="http://schemas.openxmlformats.org/officeDocument/2006/relationships/chart" Target="../charts/chart9.xm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4" Type="http://schemas.openxmlformats.org/officeDocument/2006/relationships/chart" Target="../charts/chart12.xm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4" Type="http://schemas.openxmlformats.org/officeDocument/2006/relationships/chart" Target="../charts/chart14.xm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32781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900" dirty="0" smtClean="0"/>
              <a:t>Evaluating the effectiveness of a parent training protocol based on an Acceptance and Commitment Therapy philosophy of parenting</a:t>
            </a:r>
            <a:endParaRPr lang="en-US" sz="3900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5334000" cy="2576512"/>
          </a:xfrm>
        </p:spPr>
        <p:txBody>
          <a:bodyPr/>
          <a:lstStyle/>
          <a:p>
            <a:pPr marL="63500" eaLnBrk="1" hangingPunct="1">
              <a:spcBef>
                <a:spcPts val="0"/>
              </a:spcBef>
            </a:pPr>
            <a:r>
              <a:rPr lang="en-US" dirty="0" smtClean="0"/>
              <a:t>Aditi Sinha, M.S.</a:t>
            </a:r>
          </a:p>
          <a:p>
            <a:pPr marL="63500" eaLnBrk="1" hangingPunct="1">
              <a:spcBef>
                <a:spcPts val="0"/>
              </a:spcBef>
            </a:pPr>
            <a:r>
              <a:rPr lang="en-US" dirty="0" smtClean="0"/>
              <a:t>Karen M. O’Brien, Ph.D.</a:t>
            </a:r>
          </a:p>
          <a:p>
            <a:pPr marL="63500" eaLnBrk="1" hangingPunct="1">
              <a:spcBef>
                <a:spcPts val="0"/>
              </a:spcBef>
            </a:pPr>
            <a:r>
              <a:rPr lang="en-US" dirty="0" smtClean="0"/>
              <a:t>Amy R. Murrell, Ph.D.</a:t>
            </a:r>
          </a:p>
          <a:p>
            <a:pPr marL="63500" eaLnBrk="1" hangingPunct="1">
              <a:spcBef>
                <a:spcPts val="0"/>
              </a:spcBef>
            </a:pPr>
            <a:endParaRPr lang="en-US" dirty="0" smtClean="0"/>
          </a:p>
          <a:p>
            <a:pPr marL="63500" eaLnBrk="1" hangingPunct="1">
              <a:spcBef>
                <a:spcPts val="0"/>
              </a:spcBef>
            </a:pPr>
            <a:r>
              <a:rPr lang="en-US" dirty="0" smtClean="0"/>
              <a:t>University of North Texas</a:t>
            </a:r>
          </a:p>
          <a:p>
            <a:pPr marL="63500" eaLnBrk="1" hangingPunct="1">
              <a:spcBef>
                <a:spcPts val="0"/>
              </a:spcBef>
            </a:pPr>
            <a:r>
              <a:rPr lang="en-US" dirty="0" smtClean="0"/>
              <a:t>Contextual Psychology Group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smtClean="0"/>
              <a:t>Treatment Protocol</a:t>
            </a:r>
          </a:p>
        </p:txBody>
      </p:sp>
      <p:sp>
        <p:nvSpPr>
          <p:cNvPr id="33794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525963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en-US" b="1" smtClean="0"/>
              <a:t>Day One</a:t>
            </a:r>
            <a:r>
              <a:rPr lang="en-US" smtClean="0"/>
              <a:t>: </a:t>
            </a:r>
          </a:p>
          <a:p>
            <a:r>
              <a:rPr lang="en-US" smtClean="0"/>
              <a:t>Reading check</a:t>
            </a:r>
          </a:p>
          <a:p>
            <a:r>
              <a:rPr lang="en-US" smtClean="0"/>
              <a:t>Group rules and expectations</a:t>
            </a:r>
          </a:p>
          <a:p>
            <a:r>
              <a:rPr lang="en-US" smtClean="0"/>
              <a:t>Overview of ACT perspective on human suffering and an ACT philosophy of parenting.</a:t>
            </a:r>
          </a:p>
          <a:p>
            <a:r>
              <a:rPr lang="en-US" smtClean="0"/>
              <a:t>Chapter 3, “Parenting Values: What Matters Most.”</a:t>
            </a:r>
          </a:p>
          <a:p>
            <a:r>
              <a:rPr lang="en-US" smtClean="0"/>
              <a:t>Lunch</a:t>
            </a:r>
          </a:p>
          <a:p>
            <a:r>
              <a:rPr lang="en-US" smtClean="0"/>
              <a:t>Chapter 4 “Is the Goal Control? Managing Feelings vs. Managing Behavior.” </a:t>
            </a:r>
          </a:p>
        </p:txBody>
      </p:sp>
      <p:pic>
        <p:nvPicPr>
          <p:cNvPr id="33795" name="Picture 5" descr="C:\Users\Daisy\Desktop\ParentingBoo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2286000"/>
            <a:ext cx="2540000" cy="33909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Treatment Protocol</a:t>
            </a:r>
          </a:p>
        </p:txBody>
      </p:sp>
      <p:sp>
        <p:nvSpPr>
          <p:cNvPr id="35842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525962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en-US" b="1" smtClean="0"/>
              <a:t>Day Two</a:t>
            </a:r>
          </a:p>
          <a:p>
            <a:r>
              <a:rPr lang="en-US" smtClean="0"/>
              <a:t>Chapter 5, “Being Mindful: Appreciating Your Child” </a:t>
            </a:r>
          </a:p>
          <a:p>
            <a:r>
              <a:rPr lang="en-US" smtClean="0"/>
              <a:t>Chapter 6, “Doing What Works, Not What’s Easy: Standing for Your Child” </a:t>
            </a:r>
          </a:p>
          <a:p>
            <a:r>
              <a:rPr lang="en-US" smtClean="0"/>
              <a:t>Conclusion and Commitment</a:t>
            </a:r>
          </a:p>
          <a:p>
            <a:r>
              <a:rPr lang="en-US" smtClean="0"/>
              <a:t>Posttest and Interview</a:t>
            </a:r>
          </a:p>
          <a:p>
            <a:pPr>
              <a:buFont typeface="Georgia" pitchFamily="18" charset="0"/>
              <a:buNone/>
            </a:pPr>
            <a:endParaRPr lang="en-US" smtClean="0"/>
          </a:p>
        </p:txBody>
      </p:sp>
      <p:pic>
        <p:nvPicPr>
          <p:cNvPr id="35843" name="Picture 5" descr="C:\Users\Daisy\Desktop\ParentingBoo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71600" y="2362200"/>
            <a:ext cx="2540000" cy="33909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/>
          <a:lstStyle/>
          <a:p>
            <a:r>
              <a:rPr lang="en-US" smtClean="0"/>
              <a:t>Treatment Protocol</a:t>
            </a:r>
          </a:p>
        </p:txBody>
      </p:sp>
      <p:sp>
        <p:nvSpPr>
          <p:cNvPr id="37890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525963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en-US" smtClean="0"/>
              <a:t>Horizon Metaphor</a:t>
            </a:r>
          </a:p>
          <a:p>
            <a:pPr>
              <a:buFont typeface="Georgia" pitchFamily="18" charset="0"/>
              <a:buNone/>
            </a:pPr>
            <a:r>
              <a:rPr lang="en-US" sz="1800" b="1" smtClean="0"/>
              <a:t>	“</a:t>
            </a:r>
            <a:r>
              <a:rPr lang="en-US" sz="1800" smtClean="0"/>
              <a:t>…Valuing is like sailing toward the horizon…Because it’s always shifting, you can never reach it— you can only move toward it. When you’re heading toward the horizon…You feel … Your behavior doesn’t always have to match your values flawlessly; if you are generally heading in the direction of what you want your life to stand for, you will feel the importance in that.”</a:t>
            </a:r>
          </a:p>
        </p:txBody>
      </p:sp>
      <p:pic>
        <p:nvPicPr>
          <p:cNvPr id="37891" name="Picture 6" descr="C:\Documents and Settings\amurrell\Local Settings\Temporary Internet Files\Content.IE5\T5A3PS50\MPj04075090000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2133600"/>
            <a:ext cx="3124200" cy="361791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5353050" y="1101725"/>
            <a:ext cx="3382963" cy="877888"/>
          </a:xfrm>
        </p:spPr>
        <p:txBody>
          <a:bodyPr/>
          <a:lstStyle/>
          <a:p>
            <a:r>
              <a:rPr lang="en-US" sz="4000" smtClean="0"/>
              <a:t>ACT Daily Diary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2"/>
          </p:nvPr>
        </p:nvSpPr>
        <p:spPr>
          <a:xfrm>
            <a:off x="5353050" y="2011363"/>
            <a:ext cx="3382963" cy="46164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endParaRPr lang="en-US" sz="1050" dirty="0" smtClean="0"/>
          </a:p>
          <a:p>
            <a:pPr>
              <a:defRPr/>
            </a:pPr>
            <a:r>
              <a:rPr lang="en-US" sz="1050" dirty="0" smtClean="0"/>
              <a:t> </a:t>
            </a:r>
          </a:p>
          <a:p>
            <a:pPr>
              <a:defRPr/>
            </a:pPr>
            <a:r>
              <a:rPr lang="en-US" sz="1050" dirty="0" smtClean="0"/>
              <a:t/>
            </a:r>
            <a:br>
              <a:rPr lang="en-US" sz="1050" dirty="0" smtClean="0"/>
            </a:br>
            <a:endParaRPr lang="en-US" sz="1050" dirty="0"/>
          </a:p>
        </p:txBody>
      </p:sp>
      <p:sp>
        <p:nvSpPr>
          <p:cNvPr id="39939" name="Content Placeholder 4"/>
          <p:cNvSpPr>
            <a:spLocks noGrp="1"/>
          </p:cNvSpPr>
          <p:nvPr>
            <p:ph sz="half" idx="1"/>
          </p:nvPr>
        </p:nvSpPr>
        <p:spPr>
          <a:xfrm>
            <a:off x="152400" y="776288"/>
            <a:ext cx="5102225" cy="5851525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en-US" sz="1200" smtClean="0"/>
              <a:t>Describe any particularly stressful interactions with your child today and how you handled them:</a:t>
            </a:r>
          </a:p>
          <a:p>
            <a:pPr>
              <a:buFont typeface="Georgia" pitchFamily="18" charset="0"/>
              <a:buNone/>
            </a:pPr>
            <a:endParaRPr lang="en-US" sz="1200" b="1" smtClean="0"/>
          </a:p>
          <a:p>
            <a:pPr>
              <a:buFont typeface="Georgia" pitchFamily="18" charset="0"/>
              <a:buNone/>
            </a:pPr>
            <a:r>
              <a:rPr lang="en-US" sz="1200" b="1" smtClean="0"/>
              <a:t>Suffering</a:t>
            </a:r>
            <a:endParaRPr lang="en-US" sz="1200" smtClean="0"/>
          </a:p>
          <a:p>
            <a:pPr>
              <a:buFont typeface="Georgia" pitchFamily="18" charset="0"/>
              <a:buNone/>
            </a:pPr>
            <a:r>
              <a:rPr lang="en-US" sz="1200" smtClean="0"/>
              <a:t>Rate how upset and distressed you were today overall:</a:t>
            </a:r>
          </a:p>
          <a:p>
            <a:pPr>
              <a:buFont typeface="Georgia" pitchFamily="18" charset="0"/>
              <a:buNone/>
            </a:pPr>
            <a:r>
              <a:rPr lang="en-US" sz="1200" smtClean="0"/>
              <a:t>None			       Extreme amount</a:t>
            </a:r>
          </a:p>
          <a:p>
            <a:pPr>
              <a:buFont typeface="Georgia" pitchFamily="18" charset="0"/>
              <a:buNone/>
            </a:pPr>
            <a:r>
              <a:rPr lang="en-US" sz="1200" smtClean="0"/>
              <a:t>   0     1    2    3    4    5    6    7    8   9   10</a:t>
            </a:r>
          </a:p>
          <a:p>
            <a:pPr>
              <a:buFont typeface="Georgia" pitchFamily="18" charset="0"/>
              <a:buNone/>
            </a:pPr>
            <a:r>
              <a:rPr lang="en-US" sz="1200" smtClean="0"/>
              <a:t> </a:t>
            </a:r>
          </a:p>
          <a:p>
            <a:pPr>
              <a:buFont typeface="Georgia" pitchFamily="18" charset="0"/>
              <a:buNone/>
            </a:pPr>
            <a:r>
              <a:rPr lang="en-US" sz="1200" b="1" smtClean="0"/>
              <a:t>Struggle</a:t>
            </a:r>
            <a:endParaRPr lang="en-US" sz="1200" smtClean="0"/>
          </a:p>
          <a:p>
            <a:pPr>
              <a:buFont typeface="Georgia" pitchFamily="18" charset="0"/>
              <a:buNone/>
            </a:pPr>
            <a:r>
              <a:rPr lang="en-US" sz="1200" smtClean="0"/>
              <a:t>Rate how much effort was put into making these upsetting feelings or thoughts go away (for example, thought suppression; distraction; reassurance):</a:t>
            </a:r>
          </a:p>
          <a:p>
            <a:pPr>
              <a:buFont typeface="Georgia" pitchFamily="18" charset="0"/>
              <a:buNone/>
            </a:pPr>
            <a:r>
              <a:rPr lang="en-US" sz="1200" smtClean="0"/>
              <a:t>None			       Extreme amount</a:t>
            </a:r>
          </a:p>
          <a:p>
            <a:pPr>
              <a:buFont typeface="Georgia" pitchFamily="18" charset="0"/>
              <a:buNone/>
            </a:pPr>
            <a:r>
              <a:rPr lang="en-US" sz="1200" smtClean="0"/>
              <a:t>   0     1    2    3    4    5    6    7    8   9   10</a:t>
            </a:r>
          </a:p>
          <a:p>
            <a:pPr>
              <a:buFont typeface="Georgia" pitchFamily="18" charset="0"/>
              <a:buNone/>
            </a:pPr>
            <a:r>
              <a:rPr lang="en-US" sz="1200" smtClean="0"/>
              <a:t> </a:t>
            </a:r>
          </a:p>
          <a:p>
            <a:pPr>
              <a:buFont typeface="Georgia" pitchFamily="18" charset="0"/>
              <a:buNone/>
            </a:pPr>
            <a:r>
              <a:rPr lang="en-US" sz="1200" b="1" smtClean="0"/>
              <a:t>Workability</a:t>
            </a:r>
            <a:r>
              <a:rPr lang="en-US" sz="1200" smtClean="0"/>
              <a:t> </a:t>
            </a:r>
          </a:p>
          <a:p>
            <a:pPr>
              <a:buFont typeface="Georgia" pitchFamily="18" charset="0"/>
              <a:buNone/>
            </a:pPr>
            <a:r>
              <a:rPr lang="en-US" sz="1200" smtClean="0"/>
              <a:t>If life in general were like this day, to what degree would today be part of a vital, workable way of living?</a:t>
            </a:r>
          </a:p>
          <a:p>
            <a:pPr>
              <a:buFont typeface="Georgia" pitchFamily="18" charset="0"/>
              <a:buNone/>
            </a:pPr>
            <a:r>
              <a:rPr lang="en-US" sz="1200" smtClean="0"/>
              <a:t> Not at all			       Extreme amount</a:t>
            </a:r>
          </a:p>
          <a:p>
            <a:pPr>
              <a:buFont typeface="Georgia" pitchFamily="18" charset="0"/>
              <a:buNone/>
            </a:pPr>
            <a:r>
              <a:rPr lang="en-US" sz="1200" smtClean="0"/>
              <a:t>   0     1    2    3    4    5    6    7    8   9   10</a:t>
            </a:r>
          </a:p>
          <a:p>
            <a:pPr>
              <a:buFont typeface="Georgia" pitchFamily="18" charset="0"/>
              <a:buNone/>
            </a:pPr>
            <a:r>
              <a:rPr lang="en-US" sz="1200" smtClean="0"/>
              <a:t>  </a:t>
            </a:r>
          </a:p>
          <a:p>
            <a:pPr>
              <a:buFont typeface="Georgia" pitchFamily="18" charset="0"/>
              <a:buNone/>
            </a:pPr>
            <a:r>
              <a:rPr lang="en-US" sz="1200" b="1" smtClean="0"/>
              <a:t>Valued Action</a:t>
            </a:r>
            <a:endParaRPr lang="en-US" sz="1200" smtClean="0"/>
          </a:p>
          <a:p>
            <a:pPr>
              <a:buFont typeface="Georgia" pitchFamily="18" charset="0"/>
              <a:buNone/>
            </a:pPr>
            <a:r>
              <a:rPr lang="en-US" sz="1200" smtClean="0"/>
              <a:t>Rate how effective you were in taking actions that are consistent with your values today:</a:t>
            </a:r>
          </a:p>
          <a:p>
            <a:pPr>
              <a:buFont typeface="Georgia" pitchFamily="18" charset="0"/>
              <a:buNone/>
            </a:pPr>
            <a:r>
              <a:rPr lang="en-US" sz="1200" smtClean="0"/>
              <a:t> Not at all			       Extreme amount</a:t>
            </a:r>
          </a:p>
          <a:p>
            <a:pPr>
              <a:buFont typeface="Georgia" pitchFamily="18" charset="0"/>
              <a:buNone/>
            </a:pPr>
            <a:r>
              <a:rPr lang="en-US" sz="1200" smtClean="0"/>
              <a:t>   0     1    2    3    4    5    6    7    8   9   10</a:t>
            </a:r>
          </a:p>
          <a:p>
            <a:pPr>
              <a:buFont typeface="Georgia" pitchFamily="18" charset="0"/>
              <a:buNone/>
            </a:pPr>
            <a:r>
              <a:rPr lang="en-US" sz="1200" smtClean="0"/>
              <a:t> </a:t>
            </a:r>
            <a:br>
              <a:rPr lang="en-US" sz="1200" smtClean="0"/>
            </a:br>
            <a:endParaRPr lang="en-US" sz="1200" smtClean="0"/>
          </a:p>
          <a:p>
            <a:endParaRPr lang="en-US" sz="1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6858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Hypothesis 1: ACT Daily Diary Data</a:t>
            </a:r>
          </a:p>
        </p:txBody>
      </p:sp>
      <p:sp>
        <p:nvSpPr>
          <p:cNvPr id="41986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Georgia" pitchFamily="18" charset="0"/>
              <a:buNone/>
            </a:pPr>
            <a:r>
              <a:rPr lang="en-US" sz="2000" dirty="0" smtClean="0"/>
              <a:t>Visual inspection of diary ratings will indicate that the intervention had an impact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Georgia" pitchFamily="18" charset="0"/>
              <a:buNone/>
            </a:pPr>
            <a:r>
              <a:rPr lang="en-US" sz="2000" dirty="0" smtClean="0"/>
              <a:t>a) Stable baseline data for all for domains (suffering, struggle, workability and valued action)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Stability around mean line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Stable trend line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Georgia" pitchFamily="18" charset="0"/>
              <a:buNone/>
            </a:pPr>
            <a:r>
              <a:rPr lang="en-US" sz="2000" dirty="0" smtClean="0"/>
              <a:t>b) Mean and level changes in the expected directions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Suffering not expected to change and struggle decrease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Workability and valued action increase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Georgia" pitchFamily="18" charset="0"/>
              <a:buNone/>
            </a:pPr>
            <a:r>
              <a:rPr lang="en-US" sz="2000" dirty="0" smtClean="0"/>
              <a:t>c) Post-intervention trend lines in the expected directions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334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Diary Results Summary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243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Some caseworkers referred &lt;25 days prior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Lack of parent compliance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Only 1 parent provided all 50 data points (Parent B)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Only 6 parents had both baseline and post-intervention data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Complete visual inspection criteria not met for any parent on any domain</a:t>
            </a:r>
          </a:p>
          <a:p>
            <a:endParaRPr lang="en-US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Diary Results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sz="2000" dirty="0" smtClean="0"/>
              <a:t>Struggle/Experiential Avoidance</a:t>
            </a:r>
          </a:p>
          <a:p>
            <a:pPr lvl="1"/>
            <a:r>
              <a:rPr lang="en-US" sz="1600" dirty="0" smtClean="0"/>
              <a:t>Only 1 parent (F) had data that was interpretable</a:t>
            </a:r>
          </a:p>
          <a:p>
            <a:pPr lvl="1"/>
            <a:r>
              <a:rPr lang="en-US" sz="1600" dirty="0" smtClean="0"/>
              <a:t>Clear intervention </a:t>
            </a:r>
            <a:r>
              <a:rPr lang="en-US" sz="1600" dirty="0" smtClean="0"/>
              <a:t>effect </a:t>
            </a:r>
            <a:r>
              <a:rPr lang="en-US" sz="1600" dirty="0" err="1" smtClean="0">
                <a:sym typeface="Wingdings"/>
              </a:rPr>
              <a:t></a:t>
            </a:r>
            <a:r>
              <a:rPr lang="en-US" sz="1600" dirty="0" smtClean="0">
                <a:sym typeface="Wingdings"/>
              </a:rPr>
              <a:t> </a:t>
            </a:r>
            <a:r>
              <a:rPr lang="en-US" sz="1600" dirty="0" smtClean="0"/>
              <a:t>stable </a:t>
            </a:r>
            <a:r>
              <a:rPr lang="en-US" sz="1600" dirty="0" smtClean="0"/>
              <a:t>baseline data/mean and level changes in expected </a:t>
            </a:r>
            <a:r>
              <a:rPr lang="en-US" sz="1600" dirty="0" smtClean="0"/>
              <a:t>directions</a:t>
            </a:r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n-US" sz="2000" dirty="0" smtClean="0"/>
              <a:t>Workability/Behavioral Effectiveness</a:t>
            </a:r>
          </a:p>
          <a:p>
            <a:pPr lvl="1"/>
            <a:r>
              <a:rPr lang="en-US" sz="1600" dirty="0" smtClean="0"/>
              <a:t>Only 1 parent (A) met all 3 criteria to conclude that changes in magnitude were due to the intervention </a:t>
            </a:r>
          </a:p>
          <a:p>
            <a:pPr lvl="1"/>
            <a:r>
              <a:rPr lang="en-US" sz="1600" dirty="0" smtClean="0"/>
              <a:t>Demonstrated mean and level changes in expected directions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Parent F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Parent 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5181600" y="1066800"/>
            <a:ext cx="3382963" cy="877888"/>
          </a:xfrm>
        </p:spPr>
        <p:txBody>
          <a:bodyPr/>
          <a:lstStyle/>
          <a:p>
            <a:r>
              <a:rPr lang="en-US" sz="3200" dirty="0" smtClean="0">
                <a:latin typeface="+mn-lt"/>
              </a:rPr>
              <a:t>Hypotheses 2,3,4, and 5: </a:t>
            </a:r>
          </a:p>
        </p:txBody>
      </p:sp>
      <p:sp>
        <p:nvSpPr>
          <p:cNvPr id="54274" name="Text Placeholder 3"/>
          <p:cNvSpPr>
            <a:spLocks noGrp="1"/>
          </p:cNvSpPr>
          <p:nvPr>
            <p:ph type="body" idx="2"/>
          </p:nvPr>
        </p:nvSpPr>
        <p:spPr>
          <a:xfrm>
            <a:off x="5029200" y="2239962"/>
            <a:ext cx="3382963" cy="4618038"/>
          </a:xfrm>
        </p:spPr>
        <p:txBody>
          <a:bodyPr/>
          <a:lstStyle/>
          <a:p>
            <a:pPr marL="7938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RCI for clinically significant change</a:t>
            </a:r>
          </a:p>
          <a:p>
            <a:pPr marL="7938">
              <a:lnSpc>
                <a:spcPct val="150000"/>
              </a:lnSpc>
              <a:spcBef>
                <a:spcPts val="0"/>
              </a:spcBef>
            </a:pPr>
            <a:endParaRPr lang="en-US" sz="2400" dirty="0" smtClean="0"/>
          </a:p>
          <a:p>
            <a:pPr marL="7938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RM ANOVA for statistically significant change</a:t>
            </a:r>
          </a:p>
          <a:p>
            <a:pPr marL="7938"/>
            <a:endParaRPr lang="en-US" sz="2000" dirty="0" smtClean="0"/>
          </a:p>
        </p:txBody>
      </p:sp>
      <p:sp>
        <p:nvSpPr>
          <p:cNvPr id="54275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76288"/>
            <a:ext cx="5102225" cy="5851525"/>
          </a:xfrm>
        </p:spPr>
        <p:txBody>
          <a:bodyPr/>
          <a:lstStyle/>
          <a:p>
            <a:pPr lvl="1">
              <a:buFont typeface="Georgia" pitchFamily="18" charset="0"/>
              <a:buNone/>
            </a:pPr>
            <a:endParaRPr lang="en-US" dirty="0" smtClean="0"/>
          </a:p>
          <a:p>
            <a:pPr>
              <a:buFont typeface="Georgia" pitchFamily="18" charset="0"/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762000"/>
          <a:ext cx="4572000" cy="5209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9235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Hypothesis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Measures</a:t>
                      </a:r>
                      <a:endParaRPr lang="en-US" sz="2000" dirty="0"/>
                    </a:p>
                  </a:txBody>
                  <a:tcPr/>
                </a:tc>
              </a:tr>
              <a:tr h="10454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Hypothesis</a:t>
                      </a:r>
                      <a:r>
                        <a:rPr lang="en-US" sz="2000" baseline="0" dirty="0" smtClean="0"/>
                        <a:t> 2: </a:t>
                      </a:r>
                    </a:p>
                    <a:p>
                      <a:r>
                        <a:rPr lang="en-US" sz="2000" baseline="0" dirty="0" smtClean="0"/>
                        <a:t>ACT-related variables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AFQ, KIMS, MVM, VLQ &amp; DERS</a:t>
                      </a:r>
                      <a:endParaRPr lang="en-US" sz="2000" dirty="0"/>
                    </a:p>
                  </a:txBody>
                  <a:tcPr/>
                </a:tc>
              </a:tr>
              <a:tr h="9235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Hypothesis</a:t>
                      </a:r>
                      <a:r>
                        <a:rPr lang="en-US" sz="2000" baseline="0" dirty="0" smtClean="0"/>
                        <a:t> 3: Parenting variables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APQ-9,</a:t>
                      </a:r>
                      <a:r>
                        <a:rPr lang="en-US" sz="2000" baseline="0" dirty="0" smtClean="0"/>
                        <a:t> PLOC, PSI-SF</a:t>
                      </a:r>
                      <a:endParaRPr lang="en-US" sz="2000" dirty="0"/>
                    </a:p>
                  </a:txBody>
                  <a:tcPr/>
                </a:tc>
              </a:tr>
              <a:tr h="10454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Hypothesis 4: Depression,</a:t>
                      </a:r>
                      <a:r>
                        <a:rPr lang="en-US" sz="2000" baseline="0" dirty="0" smtClean="0"/>
                        <a:t> anxiety, and stress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DASS-21</a:t>
                      </a:r>
                      <a:endParaRPr lang="en-US" sz="2000" dirty="0"/>
                    </a:p>
                  </a:txBody>
                  <a:tcPr/>
                </a:tc>
              </a:tr>
              <a:tr h="92352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Hypothesis 5: Child behavior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BASC-2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 &amp; Rationale</a:t>
            </a:r>
          </a:p>
        </p:txBody>
      </p:sp>
      <p:sp>
        <p:nvSpPr>
          <p:cNvPr id="18434" name="Content Placeholder 4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2435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dirty="0" smtClean="0"/>
              <a:t>Parental Stress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Parent &amp; Child psychopathology</a:t>
            </a:r>
          </a:p>
          <a:p>
            <a:pPr eaLnBrk="1" hangingPunct="1">
              <a:spcBef>
                <a:spcPts val="0"/>
              </a:spcBef>
            </a:pPr>
            <a:endParaRPr lang="en-US" dirty="0" smtClean="0"/>
          </a:p>
          <a:p>
            <a:pPr eaLnBrk="1" hangingPunct="1">
              <a:spcBef>
                <a:spcPts val="0"/>
              </a:spcBef>
            </a:pPr>
            <a:r>
              <a:rPr lang="en-US" dirty="0" smtClean="0"/>
              <a:t>Limitations of Behavioral Parent Trainings (BPT)</a:t>
            </a:r>
          </a:p>
          <a:p>
            <a:pPr eaLnBrk="1" hangingPunct="1">
              <a:spcBef>
                <a:spcPts val="0"/>
              </a:spcBef>
            </a:pPr>
            <a:endParaRPr lang="en-US" dirty="0" smtClean="0"/>
          </a:p>
          <a:p>
            <a:pPr eaLnBrk="1" hangingPunct="1">
              <a:spcBef>
                <a:spcPts val="0"/>
              </a:spcBef>
            </a:pPr>
            <a:r>
              <a:rPr lang="en-US" dirty="0" smtClean="0"/>
              <a:t>Early success of mindfulness based therapies with parents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dirty="0" smtClean="0"/>
          </a:p>
          <a:p>
            <a:pPr eaLnBrk="1" hangingPunct="1">
              <a:spcBef>
                <a:spcPts val="0"/>
              </a:spcBef>
            </a:pPr>
            <a:r>
              <a:rPr lang="en-US" dirty="0" smtClean="0"/>
              <a:t>Limited studies of ACT with parents (2)</a:t>
            </a:r>
          </a:p>
          <a:p>
            <a:pPr eaLnBrk="1" hangingPunct="1">
              <a:buFont typeface="Georgia" pitchFamily="18" charset="0"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RM ANOVA: ACT-related variables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2249488"/>
          <a:ext cx="8381996" cy="3606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595746"/>
                <a:gridCol w="734294"/>
                <a:gridCol w="106679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Pretest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Posttest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Follow-up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 err="1" smtClean="0">
                          <a:solidFill>
                            <a:schemeClr val="tx1"/>
                          </a:solidFill>
                        </a:rPr>
                        <a:t>df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60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Cohen’s D</a:t>
                      </a:r>
                      <a:endParaRPr lang="en-US" sz="1600" i="1" baseline="30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i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7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M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SD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M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SD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M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SD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AFQ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19.33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11.10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15.33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8.81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17.19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7.27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1.39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.29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.40 (1-2)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.23 (1-3)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VLQ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53.71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17.75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63.37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17.27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57.53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21.83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2.79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.08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.55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.19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MVM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87.83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13.99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92.50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11.70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92.00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15.46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3.54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>
                          <a:latin typeface="Calibri"/>
                          <a:ea typeface="Calibri"/>
                          <a:cs typeface="Times New Roman"/>
                        </a:rPr>
                        <a:t>.047*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.36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.28</a:t>
                      </a:r>
                      <a:endParaRPr lang="en-US" sz="1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KIMS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127.02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16.54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123.71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18.96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129.11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18.58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1.13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.34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-.18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.12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76.16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23.28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72.21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16.75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72.00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17.47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.39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1.43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.61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.19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.20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RM ANOVA: Child behavior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93725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914400"/>
                <a:gridCol w="618008"/>
                <a:gridCol w="766204"/>
                <a:gridCol w="766204"/>
                <a:gridCol w="766204"/>
                <a:gridCol w="766204"/>
                <a:gridCol w="766204"/>
                <a:gridCol w="656372"/>
                <a:gridCol w="609600"/>
                <a:gridCol w="533400"/>
                <a:gridCol w="1066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331" marR="18633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Pretest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Posttest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Follow-up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60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err="1" smtClean="0"/>
                        <a:t>df</a:t>
                      </a:r>
                      <a:endParaRPr lang="en-US" sz="160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p</a:t>
                      </a:r>
                      <a:endParaRPr lang="en-US" sz="160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Cohen’s d</a:t>
                      </a:r>
                      <a:endParaRPr lang="en-US" sz="160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M</a:t>
                      </a:r>
                      <a:endParaRPr lang="en-US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SD</a:t>
                      </a:r>
                      <a:endParaRPr lang="en-US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M</a:t>
                      </a:r>
                      <a:endParaRPr lang="en-US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SD</a:t>
                      </a:r>
                      <a:endParaRPr lang="en-US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M</a:t>
                      </a:r>
                      <a:endParaRPr lang="en-US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SD</a:t>
                      </a:r>
                      <a:endParaRPr lang="en-US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/>
                        <a:t>BASC_Int***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/>
                        <a:t>59.10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/>
                        <a:t>13.20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/>
                        <a:t>55.90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/>
                        <a:t>11.50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/>
                        <a:t>51.20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/>
                        <a:t>10.49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/>
                        <a:t>2.44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/>
                        <a:t>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/>
                        <a:t>.12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.26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.66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 err="1"/>
                        <a:t>BASC_Ex</a:t>
                      </a:r>
                      <a:r>
                        <a:rPr lang="en-US" sz="1200" b="1" i="1" dirty="0"/>
                        <a:t>*</a:t>
                      </a:r>
                      <a:endParaRPr lang="en-US" sz="1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/>
                        <a:t>65.60</a:t>
                      </a:r>
                      <a:endParaRPr lang="en-US" sz="12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/>
                        <a:t>16.65</a:t>
                      </a:r>
                      <a:endParaRPr lang="en-US" sz="12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/>
                        <a:t>61.50</a:t>
                      </a:r>
                      <a:endParaRPr lang="en-US" sz="12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/>
                        <a:t>12.70</a:t>
                      </a:r>
                      <a:endParaRPr lang="en-US" sz="12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/>
                        <a:t>52.70</a:t>
                      </a:r>
                      <a:endParaRPr lang="en-US" sz="12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/>
                        <a:t>8.46</a:t>
                      </a:r>
                      <a:endParaRPr lang="en-US" sz="12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/>
                        <a:t>5.42</a:t>
                      </a:r>
                      <a:endParaRPr lang="en-US" sz="12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/>
                        <a:t>1.17</a:t>
                      </a:r>
                      <a:endParaRPr lang="en-US" sz="12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/>
                        <a:t>.04**</a:t>
                      </a:r>
                      <a:endParaRPr lang="en-US" sz="12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.28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.98</a:t>
                      </a:r>
                      <a:endParaRPr lang="en-US" sz="1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/>
                        <a:t>BASC_BSI</a:t>
                      </a:r>
                      <a:endParaRPr lang="en-US" sz="1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/>
                        <a:t>64.00</a:t>
                      </a:r>
                      <a:endParaRPr lang="en-US" sz="1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/>
                        <a:t>12.89</a:t>
                      </a:r>
                      <a:endParaRPr lang="en-US" sz="1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/>
                        <a:t>61.20</a:t>
                      </a:r>
                      <a:endParaRPr lang="en-US" sz="1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/>
                        <a:t>11.34</a:t>
                      </a:r>
                      <a:endParaRPr lang="en-US" sz="1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/>
                        <a:t>55.00</a:t>
                      </a:r>
                      <a:endParaRPr lang="en-US" sz="1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/>
                        <a:t>8.38</a:t>
                      </a:r>
                      <a:endParaRPr lang="en-US" sz="1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/>
                        <a:t>4.57</a:t>
                      </a:r>
                      <a:endParaRPr lang="en-US" sz="1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/>
                        <a:t>2</a:t>
                      </a:r>
                      <a:endParaRPr lang="en-US" sz="1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/>
                        <a:t>.03**</a:t>
                      </a:r>
                      <a:endParaRPr lang="en-US" sz="1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.23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.83</a:t>
                      </a:r>
                      <a:endParaRPr lang="en-US" sz="1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/>
                        <a:t>BASC_Adap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/>
                        <a:t>44.10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/>
                        <a:t>9.73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/>
                        <a:t>40.90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/>
                        <a:t>7.74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/>
                        <a:t>42.90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/>
                        <a:t>8.67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/>
                        <a:t>1.77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/>
                        <a:t>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/>
                        <a:t>.20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.34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Times New Roman"/>
                        </a:rPr>
                        <a:t>.13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change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981200"/>
                <a:gridCol w="19812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change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Pre- to Post-test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change </a:t>
                      </a:r>
                    </a:p>
                    <a:p>
                      <a:r>
                        <a:rPr lang="en-US" baseline="0" dirty="0" smtClean="0"/>
                        <a:t>Pre to Follow-up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# of parents that evidenced reliable</a:t>
                      </a:r>
                      <a:r>
                        <a:rPr lang="en-US" baseline="0" dirty="0" smtClean="0"/>
                        <a:t> 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73.9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42.9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1; parent M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MVM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77.8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2; J and M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VLQ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66.7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2; J and I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2; M and I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DASS-21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1; 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APQ-9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2; A and B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PLOC (PE)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2; L and I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PSI-SF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57.9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64.3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1; M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BASC-2 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76.9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1; I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BASC-2 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smtClean="0"/>
              <a:t>Acceptance (AFQ)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304800" y="1752600"/>
          <a:ext cx="41910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8371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73.7%</a:t>
            </a:r>
            <a:r>
              <a:rPr lang="en-US" sz="2200" dirty="0" smtClean="0"/>
              <a:t> of the sample changed </a:t>
            </a:r>
            <a:r>
              <a:rPr lang="en-US" sz="2200" dirty="0" smtClean="0"/>
              <a:t>in the desired direction pre- to </a:t>
            </a:r>
            <a:r>
              <a:rPr lang="en-US" sz="2200" dirty="0" smtClean="0"/>
              <a:t>post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42.9%</a:t>
            </a:r>
            <a:r>
              <a:rPr lang="en-US" sz="2200" dirty="0" smtClean="0"/>
              <a:t> pre</a:t>
            </a:r>
            <a:r>
              <a:rPr lang="en-US" sz="2200" dirty="0" smtClean="0"/>
              <a:t>- to follow-up</a:t>
            </a:r>
            <a:endParaRPr lang="en-US" sz="22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Gains </a:t>
            </a:r>
            <a:r>
              <a:rPr lang="en-US" sz="2200" dirty="0" smtClean="0"/>
              <a:t>not maintained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MORE </a:t>
            </a:r>
            <a:r>
              <a:rPr lang="en-US" sz="2200" dirty="0" smtClean="0"/>
              <a:t>TREATMENT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300" dirty="0" smtClean="0"/>
              <a:t>Reliable change observed for Parent M at post-test &amp; follow-up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en-US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Valuing (</a:t>
            </a:r>
            <a:r>
              <a:rPr lang="en-US" b="1" i="1" dirty="0" smtClean="0">
                <a:latin typeface="+mn-lt"/>
              </a:rPr>
              <a:t>MVM</a:t>
            </a:r>
            <a:r>
              <a:rPr lang="en-US" dirty="0" smtClean="0">
                <a:latin typeface="+mn-lt"/>
              </a:rPr>
              <a:t> &amp; VLQ)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9530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14800"/>
                <a:gridCol w="4114800"/>
              </a:tblGrid>
              <a:tr h="2476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331" marR="186331"/>
                </a:tc>
              </a:tr>
              <a:tr h="2476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331" marR="186331"/>
                </a:tc>
              </a:tr>
            </a:tbl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57200" y="1295400"/>
          <a:ext cx="3886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648200" y="1371600"/>
          <a:ext cx="4267200" cy="2202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724400" y="3810000"/>
          <a:ext cx="38100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533400" y="3810000"/>
          <a:ext cx="3886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5334000" y="838200"/>
            <a:ext cx="3382963" cy="877888"/>
          </a:xfrm>
        </p:spPr>
        <p:txBody>
          <a:bodyPr/>
          <a:lstStyle/>
          <a:p>
            <a:r>
              <a:rPr lang="en-US" sz="2400" dirty="0" smtClean="0">
                <a:latin typeface="+mn-lt"/>
              </a:rPr>
              <a:t>Emotion Regulation (DERS)</a:t>
            </a:r>
          </a:p>
        </p:txBody>
      </p:sp>
      <p:sp>
        <p:nvSpPr>
          <p:cNvPr id="60418" name="Text Placeholder 6"/>
          <p:cNvSpPr>
            <a:spLocks noGrp="1"/>
          </p:cNvSpPr>
          <p:nvPr>
            <p:ph type="body" idx="2"/>
          </p:nvPr>
        </p:nvSpPr>
        <p:spPr>
          <a:xfrm>
            <a:off x="5410200" y="1752600"/>
            <a:ext cx="3382963" cy="4724400"/>
          </a:xfrm>
        </p:spPr>
        <p:txBody>
          <a:bodyPr/>
          <a:lstStyle/>
          <a:p>
            <a:pPr marL="7938">
              <a:buFont typeface="Arial" charset="0"/>
              <a:buChar char="•"/>
            </a:pPr>
            <a:r>
              <a:rPr lang="en-US" sz="2000" dirty="0" smtClean="0"/>
              <a:t>50% pre- to follow-up</a:t>
            </a:r>
          </a:p>
          <a:p>
            <a:pPr marL="7938">
              <a:buFont typeface="Arial" charset="0"/>
              <a:buChar char="•"/>
            </a:pPr>
            <a:endParaRPr lang="en-US" sz="2000" dirty="0" smtClean="0"/>
          </a:p>
          <a:p>
            <a:pPr marL="7938">
              <a:buFont typeface="Arial" charset="0"/>
              <a:buChar char="•"/>
            </a:pPr>
            <a:r>
              <a:rPr lang="en-US" sz="2000" dirty="0" smtClean="0"/>
              <a:t>Parents I and M had reliable change from pre- to post-test</a:t>
            </a:r>
          </a:p>
          <a:p>
            <a:pPr marL="7938">
              <a:buFont typeface="Arial" charset="0"/>
              <a:buChar char="•"/>
            </a:pPr>
            <a:endParaRPr lang="en-US" sz="2000" dirty="0" smtClean="0"/>
          </a:p>
          <a:p>
            <a:pPr lvl="1">
              <a:buFont typeface="Arial" charset="0"/>
              <a:buChar char="•"/>
            </a:pPr>
            <a:r>
              <a:rPr lang="en-US" sz="2000" dirty="0" smtClean="0"/>
              <a:t>Same 2 parents with reliable change on 3 other measures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152401" y="776289"/>
          <a:ext cx="4953000" cy="318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4294967295"/>
          </p:nvPr>
        </p:nvGraphicFramePr>
        <p:xfrm>
          <a:off x="304800" y="3505200"/>
          <a:ext cx="4648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DASS-21</a:t>
            </a:r>
          </a:p>
        </p:txBody>
      </p:sp>
      <p:sp>
        <p:nvSpPr>
          <p:cNvPr id="74754" name="Content Placeholder 4"/>
          <p:cNvSpPr>
            <a:spLocks noGrp="1"/>
          </p:cNvSpPr>
          <p:nvPr>
            <p:ph sz="half" idx="2"/>
          </p:nvPr>
        </p:nvSpPr>
        <p:spPr>
          <a:xfrm>
            <a:off x="4724400" y="1905000"/>
            <a:ext cx="4038600" cy="452596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52.6% pre- to post-test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28.6% pre- to follow-up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Parent N showed reliable change, no follow-up data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Consider pre-treatment levels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Blackledge &amp; Hayes (2006)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Murrell &amp; colleagues (2009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DASS-21 scores predicted treatment outcome</a:t>
            </a:r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533400" y="1600200"/>
          <a:ext cx="4038600" cy="3694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>
          <a:xfrm>
            <a:off x="5353050" y="1101725"/>
            <a:ext cx="3382963" cy="877888"/>
          </a:xfrm>
        </p:spPr>
        <p:txBody>
          <a:bodyPr/>
          <a:lstStyle/>
          <a:p>
            <a:r>
              <a:rPr lang="en-US" sz="2800" smtClean="0"/>
              <a:t>Parenting Practices (APQ-9)</a:t>
            </a:r>
          </a:p>
        </p:txBody>
      </p:sp>
      <p:sp>
        <p:nvSpPr>
          <p:cNvPr id="70658" name="Text Placeholder 4"/>
          <p:cNvSpPr>
            <a:spLocks noGrp="1"/>
          </p:cNvSpPr>
          <p:nvPr>
            <p:ph type="body" idx="2"/>
          </p:nvPr>
        </p:nvSpPr>
        <p:spPr>
          <a:xfrm>
            <a:off x="5353050" y="2011363"/>
            <a:ext cx="3382963" cy="4616450"/>
          </a:xfrm>
        </p:spPr>
        <p:txBody>
          <a:bodyPr/>
          <a:lstStyle/>
          <a:p>
            <a:pPr marL="7938">
              <a:buFont typeface="Arial" charset="0"/>
              <a:buChar char="•"/>
            </a:pPr>
            <a:r>
              <a:rPr lang="en-US" sz="1800" dirty="0" smtClean="0"/>
              <a:t>APQ-9 demonstrated poor to average internal consistency reliability</a:t>
            </a:r>
          </a:p>
          <a:p>
            <a:pPr marL="7938"/>
            <a:endParaRPr lang="en-US" sz="1800" dirty="0" smtClean="0"/>
          </a:p>
          <a:p>
            <a:pPr marL="7938">
              <a:buFont typeface="Arial" charset="0"/>
              <a:buChar char="•"/>
            </a:pPr>
            <a:r>
              <a:rPr lang="en-US" sz="1800" dirty="0" smtClean="0"/>
              <a:t>47.4% pre- to post-test</a:t>
            </a:r>
          </a:p>
          <a:p>
            <a:pPr marL="7938">
              <a:buFont typeface="Arial" charset="0"/>
              <a:buChar char="•"/>
            </a:pPr>
            <a:r>
              <a:rPr lang="en-US" sz="1800" dirty="0" smtClean="0"/>
              <a:t>50% pre- to follow-up</a:t>
            </a:r>
          </a:p>
          <a:p>
            <a:pPr marL="7938">
              <a:buFont typeface="Arial" charset="0"/>
              <a:buChar char="•"/>
            </a:pPr>
            <a:endParaRPr lang="en-US" sz="1800" dirty="0" smtClean="0"/>
          </a:p>
          <a:p>
            <a:pPr marL="7938">
              <a:buFont typeface="Arial" charset="0"/>
              <a:buChar char="•"/>
            </a:pPr>
            <a:r>
              <a:rPr lang="en-US" sz="1800" dirty="0" smtClean="0"/>
              <a:t>Parents A &amp; B showed reliable change from pre- to post-test</a:t>
            </a:r>
          </a:p>
          <a:p>
            <a:pPr lvl="1">
              <a:buFont typeface="Arial" charset="0"/>
              <a:buChar char="•"/>
            </a:pPr>
            <a:r>
              <a:rPr lang="en-US" sz="1800" b="1" i="1" dirty="0" smtClean="0"/>
              <a:t>Need for BOOSTER SESSION  or</a:t>
            </a:r>
          </a:p>
          <a:p>
            <a:pPr lvl="1">
              <a:buFont typeface="Arial" charset="0"/>
              <a:buChar char="•"/>
            </a:pPr>
            <a:r>
              <a:rPr lang="en-US" sz="1800" b="1" i="1" dirty="0" smtClean="0"/>
              <a:t>MORE TREATMENT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152400" y="776288"/>
          <a:ext cx="5102225" cy="2728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57200" y="3657600"/>
          <a:ext cx="45720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>
          <a:xfrm>
            <a:off x="5181600" y="990600"/>
            <a:ext cx="3382963" cy="877888"/>
          </a:xfrm>
        </p:spPr>
        <p:txBody>
          <a:bodyPr/>
          <a:lstStyle/>
          <a:p>
            <a:r>
              <a:rPr lang="en-US" sz="2400" dirty="0" smtClean="0">
                <a:latin typeface="+mn-lt"/>
              </a:rPr>
              <a:t>Parental Efficacy 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(PE subscale, PLOC)</a:t>
            </a:r>
          </a:p>
        </p:txBody>
      </p:sp>
      <p:sp>
        <p:nvSpPr>
          <p:cNvPr id="68610" name="Text Placeholder 6"/>
          <p:cNvSpPr>
            <a:spLocks noGrp="1"/>
          </p:cNvSpPr>
          <p:nvPr>
            <p:ph type="body" idx="2"/>
          </p:nvPr>
        </p:nvSpPr>
        <p:spPr>
          <a:xfrm>
            <a:off x="5257800" y="1828800"/>
            <a:ext cx="3382963" cy="4618038"/>
          </a:xfrm>
        </p:spPr>
        <p:txBody>
          <a:bodyPr/>
          <a:lstStyle/>
          <a:p>
            <a:pPr marL="7938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 smtClean="0"/>
              <a:t>47.4% pre- to post-test </a:t>
            </a:r>
          </a:p>
          <a:p>
            <a:pPr marL="7938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 smtClean="0"/>
              <a:t>57.1% pre to follow-up</a:t>
            </a:r>
          </a:p>
          <a:p>
            <a:pPr marL="7938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 smtClean="0"/>
              <a:t>Parents L and I had reliable change from pre to post-test</a:t>
            </a:r>
          </a:p>
          <a:p>
            <a:pPr marL="7938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 smtClean="0"/>
              <a:t>Parent L maintained those changes at follow-up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152401" y="776289"/>
          <a:ext cx="4191000" cy="356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4294967295"/>
          </p:nvPr>
        </p:nvGraphicFramePr>
        <p:xfrm>
          <a:off x="304800" y="3276600"/>
          <a:ext cx="4038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Parenting Stress (PSI-SF)</a:t>
            </a:r>
          </a:p>
        </p:txBody>
      </p:sp>
      <p:sp>
        <p:nvSpPr>
          <p:cNvPr id="72706" name="Text Placeholder 3"/>
          <p:cNvSpPr>
            <a:spLocks noGrp="1"/>
          </p:cNvSpPr>
          <p:nvPr>
            <p:ph sz="half" idx="1"/>
          </p:nvPr>
        </p:nvSpPr>
        <p:spPr>
          <a:xfrm>
            <a:off x="4800600" y="2133600"/>
            <a:ext cx="4038600" cy="452596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High pre-treatment levels (&gt;2SD above mean)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57.9% pre- to post-test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64.3% pre-test to follow-up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Parent M showed reliable change from pre-test to follow-up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General decreasing trend in mean scores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609600" y="2133600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 (Summarized)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An ACT for parents intervention will favorably impact…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ACT processes (acceptance, mindfulness, valuing)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Parenting behavior and distress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Child behavior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Externalizing Behavior (BASC-2 Ex)</a:t>
            </a:r>
          </a:p>
        </p:txBody>
      </p:sp>
      <p:sp>
        <p:nvSpPr>
          <p:cNvPr id="78850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52596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CLINICALLY AND STATISTICALLY  SIGNIFICANT CHANGE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76.9% pre- to post-test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80%  pre- to follow-up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Consistent with pilot data (Murrell &amp; colleagues, 2009)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224948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Internalizing Behavior (BASC-2 </a:t>
            </a:r>
            <a:r>
              <a:rPr lang="en-US" dirty="0" err="1" smtClean="0">
                <a:latin typeface="+mn-lt"/>
              </a:rPr>
              <a:t>Int</a:t>
            </a:r>
            <a:r>
              <a:rPr lang="en-US" dirty="0" smtClean="0">
                <a:latin typeface="+mn-lt"/>
              </a:rPr>
              <a:t>)</a:t>
            </a: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General </a:t>
            </a:r>
            <a:r>
              <a:rPr lang="en-US" sz="2200" dirty="0" smtClean="0"/>
              <a:t>decreasing trend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61.5% pre- to post-test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70% pre- to follow-up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en-US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results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 intervention effect for valuing behavior (MVM) and childhood externalizing behavior (BASC-2 Ex)</a:t>
            </a:r>
          </a:p>
          <a:p>
            <a:endParaRPr lang="en-US" dirty="0" smtClean="0"/>
          </a:p>
          <a:p>
            <a:r>
              <a:rPr lang="en-US" dirty="0" smtClean="0"/>
              <a:t>10 parents had clinically significant change on at least 1 measure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Parents M and I evidenced clinically significant change on 4 measures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Parents said…</a:t>
            </a: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324350"/>
          </a:xfrm>
        </p:spPr>
        <p:txBody>
          <a:bodyPr/>
          <a:lstStyle/>
          <a:p>
            <a:pPr algn="r">
              <a:buFont typeface="Georgia" pitchFamily="18" charset="0"/>
              <a:buNone/>
            </a:pPr>
            <a:r>
              <a:rPr lang="en-US" sz="2200" dirty="0" smtClean="0"/>
              <a:t>“Not distressing, but it was emotional… </a:t>
            </a:r>
          </a:p>
          <a:p>
            <a:pPr algn="r">
              <a:buFont typeface="Georgia" pitchFamily="18" charset="0"/>
              <a:buNone/>
            </a:pPr>
            <a:r>
              <a:rPr lang="en-US" sz="2200" dirty="0" smtClean="0"/>
              <a:t>understanding your emotions, realizing they’re there </a:t>
            </a:r>
          </a:p>
          <a:p>
            <a:pPr algn="r">
              <a:buFont typeface="Georgia" pitchFamily="18" charset="0"/>
              <a:buNone/>
            </a:pPr>
            <a:r>
              <a:rPr lang="en-US" sz="2200" dirty="0" smtClean="0"/>
              <a:t>and what is there, and accepting it.”</a:t>
            </a:r>
          </a:p>
          <a:p>
            <a:pPr algn="r">
              <a:buFont typeface="Georgia" pitchFamily="18" charset="0"/>
              <a:buNone/>
            </a:pPr>
            <a:endParaRPr lang="en-US" sz="2200" dirty="0" smtClean="0"/>
          </a:p>
          <a:p>
            <a:pPr algn="r">
              <a:buFont typeface="Georgia" pitchFamily="18" charset="0"/>
              <a:buNone/>
            </a:pPr>
            <a:r>
              <a:rPr lang="en-US" sz="2200" i="1" dirty="0" smtClean="0"/>
              <a:t>“Yes, to allow my thoughts to take place </a:t>
            </a:r>
          </a:p>
          <a:p>
            <a:pPr algn="r">
              <a:buFont typeface="Georgia" pitchFamily="18" charset="0"/>
              <a:buNone/>
            </a:pPr>
            <a:r>
              <a:rPr lang="en-US" sz="2200" i="1" dirty="0" smtClean="0"/>
              <a:t>and me to make a good choice.”</a:t>
            </a:r>
          </a:p>
          <a:p>
            <a:pPr algn="r">
              <a:buFont typeface="Georgia" pitchFamily="18" charset="0"/>
              <a:buNone/>
            </a:pPr>
            <a:endParaRPr lang="en-US" sz="2200" i="1" dirty="0" smtClean="0"/>
          </a:p>
          <a:p>
            <a:pPr algn="r">
              <a:buFont typeface="Georgia" pitchFamily="18" charset="0"/>
              <a:buNone/>
            </a:pPr>
            <a:r>
              <a:rPr lang="en-US" sz="2200" dirty="0" smtClean="0"/>
              <a:t>“I'm going to be mindful and slow down, </a:t>
            </a:r>
          </a:p>
          <a:p>
            <a:pPr algn="r">
              <a:buFont typeface="Georgia" pitchFamily="18" charset="0"/>
              <a:buNone/>
            </a:pPr>
            <a:r>
              <a:rPr lang="en-US" sz="2200" dirty="0" smtClean="0"/>
              <a:t>talk about our mindsets and feelings.”</a:t>
            </a:r>
          </a:p>
          <a:p>
            <a:pPr algn="r">
              <a:buFont typeface="Georgia" pitchFamily="18" charset="0"/>
              <a:buNone/>
            </a:pPr>
            <a:endParaRPr lang="en-US" sz="2200" dirty="0" smtClean="0"/>
          </a:p>
          <a:p>
            <a:pPr algn="r">
              <a:buFont typeface="Georgia" pitchFamily="18" charset="0"/>
              <a:buNone/>
            </a:pPr>
            <a:r>
              <a:rPr lang="en-US" sz="2200" i="1" dirty="0" smtClean="0"/>
              <a:t>“I like the atmosphere of sharing personal experience… I feel more empowered because I learned that my thoughts and feelings are normal. Thank you for introducing this topic to the general public! I believe there is a serious need for this to be more available.”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+mn-lt"/>
              </a:rPr>
              <a:t>Limitations</a:t>
            </a:r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3243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Recruitment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Data collection (logistics)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Design (stable baseline vs. control group)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Measurement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Social desirability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Reading level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NOT ENOUGH TREATMENT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Georgia" pitchFamily="18" charset="0"/>
              <a:buNone/>
            </a:pPr>
            <a:endParaRPr lang="en-US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Future Directions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3243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Consider domain specific measures or behavioral measures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Use of control group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MORE TREATMENT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Individual versus group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smtClean="0"/>
              <a:t>Role of emotion regulation in parenting behavior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1069975"/>
          </a:xfrm>
        </p:spPr>
        <p:txBody>
          <a:bodyPr/>
          <a:lstStyle/>
          <a:p>
            <a:pPr eaLnBrk="1" hangingPunct="1"/>
            <a:r>
              <a:rPr lang="en-US" dirty="0" smtClean="0"/>
              <a:t>Participants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4041775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General Characteristics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24400" y="1828800"/>
            <a:ext cx="4041775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21508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286000"/>
            <a:ext cx="4041775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Collin County Children’s Advocacy Center (CAC),  Family Based Safety Services Program (FBSS)</a:t>
            </a:r>
          </a:p>
          <a:p>
            <a:pPr eaLnBrk="1" hangingPunct="1"/>
            <a:r>
              <a:rPr lang="en-US" dirty="0" smtClean="0"/>
              <a:t>1 to 3 children </a:t>
            </a:r>
          </a:p>
          <a:p>
            <a:pPr eaLnBrk="1" hangingPunct="1"/>
            <a:r>
              <a:rPr lang="en-US" dirty="0" smtClean="0"/>
              <a:t>Reporting high levels of parenting stress </a:t>
            </a:r>
          </a:p>
          <a:p>
            <a:pPr lvl="1" eaLnBrk="1" hangingPunct="1"/>
            <a:r>
              <a:rPr lang="en-US" dirty="0" smtClean="0"/>
              <a:t>&gt;2SD above mean</a:t>
            </a:r>
          </a:p>
        </p:txBody>
      </p:sp>
      <p:sp>
        <p:nvSpPr>
          <p:cNvPr id="21509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286000"/>
            <a:ext cx="4041775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34 parents referred and screened</a:t>
            </a:r>
          </a:p>
          <a:p>
            <a:pPr eaLnBrk="1" hangingPunct="1"/>
            <a:r>
              <a:rPr lang="en-US" dirty="0" smtClean="0"/>
              <a:t>33 parents consented</a:t>
            </a:r>
          </a:p>
          <a:p>
            <a:pPr eaLnBrk="1" hangingPunct="1"/>
            <a:r>
              <a:rPr lang="en-US" dirty="0" smtClean="0"/>
              <a:t>23 parents attended at least one day of either Workshop A or B</a:t>
            </a:r>
          </a:p>
          <a:p>
            <a:pPr eaLnBrk="1" hangingPunct="1"/>
            <a:r>
              <a:rPr lang="en-US" dirty="0" smtClean="0"/>
              <a:t>19 parents completed an entire workshop</a:t>
            </a:r>
          </a:p>
          <a:p>
            <a:pPr eaLnBrk="1" hangingPunct="1"/>
            <a:r>
              <a:rPr lang="en-US" dirty="0" smtClean="0"/>
              <a:t>14 parents completed follow-up measures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000" smtClean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04800" y="838199"/>
          <a:ext cx="8382000" cy="5732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28956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Characteristic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 anchor="ctr"/>
                </a:tc>
              </a:tr>
              <a:tr h="28011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Marital Status (n=17)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 smtClean="0"/>
                    </a:p>
                  </a:txBody>
                  <a:tcPr anchor="ctr"/>
                </a:tc>
              </a:tr>
              <a:tr h="280116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Single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26.3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anchor="ctr"/>
                </a:tc>
              </a:tr>
              <a:tr h="280116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Married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26.3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anchor="ctr"/>
                </a:tc>
              </a:tr>
              <a:tr h="280116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Divorced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21.1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</a:tr>
              <a:tr h="280116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Separated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5.3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/>
                </a:tc>
              </a:tr>
              <a:tr h="280116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Other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10.5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/>
                </a:tc>
              </a:tr>
              <a:tr h="28011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Education (n=17)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anchor="ctr"/>
                </a:tc>
              </a:tr>
              <a:tr h="280116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Some high school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26.3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anchor="ctr"/>
                </a:tc>
              </a:tr>
              <a:tr h="280116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High school grad/GED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26.3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anchor="ctr"/>
                </a:tc>
              </a:tr>
              <a:tr h="280116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Some college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21.1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</a:tr>
              <a:tr h="490203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Four-year</a:t>
                      </a:r>
                      <a:r>
                        <a:rPr lang="en-US" sz="1400" baseline="0" dirty="0" smtClean="0"/>
                        <a:t> College Grad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10.5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/>
                </a:tc>
              </a:tr>
              <a:tr h="280116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Grad school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5.3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/>
                </a:tc>
              </a:tr>
              <a:tr h="280116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Income</a:t>
                      </a:r>
                      <a:r>
                        <a:rPr lang="en-US" sz="1400" b="1" baseline="0" dirty="0" smtClean="0"/>
                        <a:t> (</a:t>
                      </a:r>
                      <a:r>
                        <a:rPr lang="en-US" sz="1400" b="1" baseline="0" dirty="0" err="1" smtClean="0"/>
                        <a:t>n</a:t>
                      </a:r>
                      <a:r>
                        <a:rPr lang="en-US" sz="1400" b="1" baseline="0" dirty="0" smtClean="0"/>
                        <a:t>=17)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anchor="ctr"/>
                </a:tc>
              </a:tr>
              <a:tr h="280116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Less than 15K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52.6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 anchor="ctr"/>
                </a:tc>
              </a:tr>
              <a:tr h="280116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15,001-30,000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26.3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anchor="ctr"/>
                </a:tc>
              </a:tr>
              <a:tr h="280116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30,001 – 50,000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5.3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/>
                </a:tc>
              </a:tr>
              <a:tr h="280116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50,001 – 75,000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5.3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054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ACT daily diary (25 days pre / 25 days post)</a:t>
            </a:r>
          </a:p>
          <a:p>
            <a:r>
              <a:rPr lang="en-US" sz="2400" dirty="0" smtClean="0"/>
              <a:t>Package of Self-Report Instruments (Pre/Post/Follow-up)</a:t>
            </a:r>
          </a:p>
          <a:p>
            <a:r>
              <a:rPr lang="en-US" sz="2400" dirty="0" smtClean="0"/>
              <a:t>Pre-treatment Reading</a:t>
            </a:r>
          </a:p>
          <a:p>
            <a:pPr lvl="1"/>
            <a:r>
              <a:rPr lang="en-US" sz="2200" i="1" dirty="0" smtClean="0">
                <a:solidFill>
                  <a:schemeClr val="accent1"/>
                </a:solidFill>
              </a:rPr>
              <a:t>The Joy of Parenting: An Acceptance and Commitment Therapy Guide to Effective Parenting in the Early Years </a:t>
            </a:r>
          </a:p>
          <a:p>
            <a:pPr lvl="2"/>
            <a:r>
              <a:rPr lang="en-US" sz="2000" i="1" dirty="0" smtClean="0"/>
              <a:t> Coyne and Murrell (2009)</a:t>
            </a:r>
          </a:p>
          <a:p>
            <a:pPr lvl="1"/>
            <a:r>
              <a:rPr lang="en-US" sz="2200" i="1" dirty="0" smtClean="0"/>
              <a:t>Parent Adherence Check</a:t>
            </a:r>
            <a:endParaRPr lang="en-US" sz="2200" dirty="0" smtClean="0"/>
          </a:p>
          <a:p>
            <a:r>
              <a:rPr lang="en-US" b="1" dirty="0" smtClean="0"/>
              <a:t>Two,12-hour, 2-day weekend workshops in group format</a:t>
            </a:r>
          </a:p>
          <a:p>
            <a:pPr lvl="1"/>
            <a:r>
              <a:rPr lang="en-US" sz="2400" dirty="0" smtClean="0">
                <a:solidFill>
                  <a:srgbClr val="6E83B3"/>
                </a:solidFill>
              </a:rPr>
              <a:t>Karen O’Brien &amp; Amy Murrell</a:t>
            </a:r>
          </a:p>
          <a:p>
            <a:pPr lvl="2"/>
            <a:r>
              <a:rPr lang="en-US" sz="2000" dirty="0" smtClean="0">
                <a:solidFill>
                  <a:srgbClr val="6E83B3"/>
                </a:solidFill>
              </a:rPr>
              <a:t>Treatment Utility &amp; Satisfaction Interview</a:t>
            </a:r>
          </a:p>
          <a:p>
            <a:pPr lvl="2"/>
            <a:r>
              <a:rPr lang="en-US" sz="2000" dirty="0" smtClean="0">
                <a:solidFill>
                  <a:srgbClr val="6E83B3"/>
                </a:solidFill>
              </a:rPr>
              <a:t>Therapist Adherence Check </a:t>
            </a:r>
          </a:p>
          <a:p>
            <a:pPr lvl="2"/>
            <a:endParaRPr lang="en-US" sz="2200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1069975"/>
          </a:xfrm>
        </p:spPr>
        <p:txBody>
          <a:bodyPr/>
          <a:lstStyle/>
          <a:p>
            <a:pPr eaLnBrk="1" hangingPunct="1"/>
            <a:r>
              <a:rPr lang="en-US" smtClean="0"/>
              <a:t>Design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4041775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Single-case experimental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724400" y="16764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sz="1800" dirty="0" smtClean="0"/>
              <a:t>Within-Ss, Repeated Measures</a:t>
            </a:r>
            <a:endParaRPr lang="en-US" sz="1800" dirty="0"/>
          </a:p>
        </p:txBody>
      </p:sp>
      <p:sp>
        <p:nvSpPr>
          <p:cNvPr id="25604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133600"/>
            <a:ext cx="4041775" cy="3886200"/>
          </a:xfrm>
        </p:spPr>
        <p:txBody>
          <a:bodyPr/>
          <a:lstStyle/>
          <a:p>
            <a:r>
              <a:rPr lang="en-US" dirty="0" smtClean="0"/>
              <a:t>Interrupted time series data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ACT Daily Diary </a:t>
            </a:r>
          </a:p>
          <a:p>
            <a:pPr lvl="1"/>
            <a:r>
              <a:rPr lang="en-US" dirty="0" smtClean="0"/>
              <a:t>25 baseline observations</a:t>
            </a:r>
          </a:p>
          <a:p>
            <a:pPr lvl="1"/>
            <a:r>
              <a:rPr lang="en-US" dirty="0" smtClean="0"/>
              <a:t>25 post-intervention observations</a:t>
            </a:r>
          </a:p>
          <a:p>
            <a:pPr>
              <a:buFont typeface="Georgia" pitchFamily="18" charset="0"/>
              <a:buNone/>
            </a:pPr>
            <a:endParaRPr lang="en-US" dirty="0" smtClean="0"/>
          </a:p>
        </p:txBody>
      </p:sp>
      <p:sp>
        <p:nvSpPr>
          <p:cNvPr id="25605" name="Content Placeholder 6"/>
          <p:cNvSpPr>
            <a:spLocks noGrp="1"/>
          </p:cNvSpPr>
          <p:nvPr>
            <p:ph sz="quarter" idx="4"/>
          </p:nvPr>
        </p:nvSpPr>
        <p:spPr>
          <a:xfrm>
            <a:off x="4724400" y="2133600"/>
            <a:ext cx="4041775" cy="3886200"/>
          </a:xfrm>
        </p:spPr>
        <p:txBody>
          <a:bodyPr/>
          <a:lstStyle/>
          <a:p>
            <a:r>
              <a:rPr lang="en-US" dirty="0" smtClean="0"/>
              <a:t>1 group, 3 time points</a:t>
            </a:r>
          </a:p>
          <a:p>
            <a:r>
              <a:rPr lang="en-US" dirty="0" smtClean="0"/>
              <a:t>10 measures:</a:t>
            </a:r>
          </a:p>
          <a:p>
            <a:pPr lvl="1"/>
            <a:r>
              <a:rPr lang="en-US" sz="1800" dirty="0" smtClean="0"/>
              <a:t>AFQ</a:t>
            </a:r>
          </a:p>
          <a:p>
            <a:pPr lvl="1"/>
            <a:r>
              <a:rPr lang="en-US" sz="1800" dirty="0" smtClean="0"/>
              <a:t>KIMS</a:t>
            </a:r>
          </a:p>
          <a:p>
            <a:pPr lvl="1"/>
            <a:r>
              <a:rPr lang="en-US" sz="1800" dirty="0" smtClean="0"/>
              <a:t>MVM</a:t>
            </a:r>
          </a:p>
          <a:p>
            <a:pPr lvl="1"/>
            <a:r>
              <a:rPr lang="en-US" sz="1800" dirty="0" smtClean="0"/>
              <a:t>VLQ</a:t>
            </a:r>
          </a:p>
          <a:p>
            <a:pPr lvl="1"/>
            <a:r>
              <a:rPr lang="en-US" sz="1800" dirty="0" smtClean="0"/>
              <a:t>DERS</a:t>
            </a:r>
          </a:p>
          <a:p>
            <a:pPr lvl="1"/>
            <a:r>
              <a:rPr lang="en-US" sz="1800" dirty="0" smtClean="0"/>
              <a:t>DASS-21</a:t>
            </a:r>
          </a:p>
          <a:p>
            <a:pPr lvl="1"/>
            <a:r>
              <a:rPr lang="en-US" sz="1800" dirty="0" smtClean="0"/>
              <a:t>APQ-9</a:t>
            </a:r>
          </a:p>
          <a:p>
            <a:pPr lvl="1"/>
            <a:r>
              <a:rPr lang="en-US" sz="1800" dirty="0" smtClean="0"/>
              <a:t>PLOC</a:t>
            </a:r>
          </a:p>
          <a:p>
            <a:pPr lvl="1"/>
            <a:r>
              <a:rPr lang="en-US" sz="1800" dirty="0" smtClean="0"/>
              <a:t>PSI-SF</a:t>
            </a:r>
          </a:p>
          <a:p>
            <a:pPr lvl="1"/>
            <a:r>
              <a:rPr lang="en-US" sz="1800" dirty="0" smtClean="0"/>
              <a:t>BASC-2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r>
              <a:rPr lang="en-US" dirty="0" smtClean="0"/>
              <a:t>Compensation</a:t>
            </a:r>
          </a:p>
        </p:txBody>
      </p:sp>
      <p:sp>
        <p:nvSpPr>
          <p:cNvPr id="2969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$10 per day of treatment</a:t>
            </a:r>
          </a:p>
          <a:p>
            <a:r>
              <a:rPr lang="en-US" dirty="0" smtClean="0"/>
              <a:t>$20 at 3-month follow-up</a:t>
            </a:r>
          </a:p>
          <a:p>
            <a:r>
              <a:rPr lang="en-US" dirty="0" smtClean="0"/>
              <a:t>Lunch during first day of workshop</a:t>
            </a:r>
          </a:p>
          <a:p>
            <a:r>
              <a:rPr lang="en-US" dirty="0" smtClean="0"/>
              <a:t>Childcare for duration of workshop</a:t>
            </a:r>
          </a:p>
          <a:p>
            <a:r>
              <a:rPr lang="en-US" dirty="0" smtClean="0"/>
              <a:t>Copy of </a:t>
            </a:r>
            <a:r>
              <a:rPr lang="en-US" i="1" dirty="0" smtClean="0"/>
              <a:t>The Joy of Parenting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381000" y="685801"/>
            <a:ext cx="8382000" cy="457199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Treatment Protocol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4041775" cy="4572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Didactic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797425" y="1219200"/>
            <a:ext cx="4041775" cy="4572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Experiential </a:t>
            </a:r>
            <a:endParaRPr lang="en-US" sz="2400" dirty="0"/>
          </a:p>
        </p:txBody>
      </p:sp>
      <p:sp>
        <p:nvSpPr>
          <p:cNvPr id="31748" name="Content Placeholder 5"/>
          <p:cNvSpPr>
            <a:spLocks noGrp="1"/>
          </p:cNvSpPr>
          <p:nvPr>
            <p:ph sz="quarter" idx="2"/>
          </p:nvPr>
        </p:nvSpPr>
        <p:spPr>
          <a:xfrm>
            <a:off x="381000" y="1752600"/>
            <a:ext cx="4041775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ACT Components and Concepts (e.g., valuing, whole, complete and perfect, FEAR)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Parenting practices that lead to child misbehavior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The ABC’s of behavior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Behavioral principles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Antecedent control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Giving directions effectively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Shaping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Consequences</a:t>
            </a:r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31749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1752600"/>
            <a:ext cx="4041775" cy="3886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Noticing your mind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Awareness of the smallest sound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The Deserted Island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How do you want to be remembered?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Notice the words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Whatever it takes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7">
      <a:dk1>
        <a:srgbClr val="6E83B3"/>
      </a:dk1>
      <a:lt1>
        <a:srgbClr val="FFFFFF"/>
      </a:lt1>
      <a:dk2>
        <a:srgbClr val="E64F36"/>
      </a:dk2>
      <a:lt2>
        <a:srgbClr val="FFF39D"/>
      </a:lt2>
      <a:accent1>
        <a:srgbClr val="EA6E59"/>
      </a:accent1>
      <a:accent2>
        <a:srgbClr val="6E83B3"/>
      </a:accent2>
      <a:accent3>
        <a:srgbClr val="6E83B3"/>
      </a:accent3>
      <a:accent4>
        <a:srgbClr val="6E83B3"/>
      </a:accent4>
      <a:accent5>
        <a:srgbClr val="6E83B3"/>
      </a:accent5>
      <a:accent6>
        <a:srgbClr val="6E83B3"/>
      </a:accent6>
      <a:hlink>
        <a:srgbClr val="EA6E59"/>
      </a:hlink>
      <a:folHlink>
        <a:srgbClr val="0F131C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4146</TotalTime>
  <Words>2109</Words>
  <Application>Microsoft Macintosh PowerPoint</Application>
  <PresentationFormat>On-screen Show (4:3)</PresentationFormat>
  <Paragraphs>561</Paragraphs>
  <Slides>35</Slides>
  <Notes>35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Urban</vt:lpstr>
      <vt:lpstr>    Evaluating the effectiveness of a parent training protocol based on an Acceptance and Commitment Therapy philosophy of parenting</vt:lpstr>
      <vt:lpstr>Introduction &amp; Rationale</vt:lpstr>
      <vt:lpstr>Hypotheses (Summarized)</vt:lpstr>
      <vt:lpstr>Participants</vt:lpstr>
      <vt:lpstr>Slide 5</vt:lpstr>
      <vt:lpstr>Procedure</vt:lpstr>
      <vt:lpstr>Design</vt:lpstr>
      <vt:lpstr>Compensation</vt:lpstr>
      <vt:lpstr>Treatment Protocol</vt:lpstr>
      <vt:lpstr>Treatment Protocol</vt:lpstr>
      <vt:lpstr>Treatment Protocol</vt:lpstr>
      <vt:lpstr>Treatment Protocol</vt:lpstr>
      <vt:lpstr>ACT Daily Diary</vt:lpstr>
      <vt:lpstr>Hypothesis 1: ACT Daily Diary Data</vt:lpstr>
      <vt:lpstr>Diary Results Summary</vt:lpstr>
      <vt:lpstr>Diary Results Summary</vt:lpstr>
      <vt:lpstr>Parent F</vt:lpstr>
      <vt:lpstr>Parent A</vt:lpstr>
      <vt:lpstr>Hypotheses 2,3,4, and 5: </vt:lpstr>
      <vt:lpstr>RM ANOVA: ACT-related variables</vt:lpstr>
      <vt:lpstr>RM ANOVA: Child behavior</vt:lpstr>
      <vt:lpstr>Reliable change</vt:lpstr>
      <vt:lpstr>Acceptance (AFQ)</vt:lpstr>
      <vt:lpstr>Valuing (MVM &amp; VLQ)</vt:lpstr>
      <vt:lpstr>Emotion Regulation (DERS)</vt:lpstr>
      <vt:lpstr>DASS-21</vt:lpstr>
      <vt:lpstr>Parenting Practices (APQ-9)</vt:lpstr>
      <vt:lpstr>Parental Efficacy  (PE subscale, PLOC)</vt:lpstr>
      <vt:lpstr>Parenting Stress (PSI-SF)</vt:lpstr>
      <vt:lpstr>Externalizing Behavior (BASC-2 Ex)</vt:lpstr>
      <vt:lpstr>Internalizing Behavior (BASC-2 Int)</vt:lpstr>
      <vt:lpstr>Summary of results </vt:lpstr>
      <vt:lpstr>Parents said…</vt:lpstr>
      <vt:lpstr>Limitations</vt:lpstr>
      <vt:lpstr>Future Directions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the effectiveness of a parent training protocol based on an Acceptance and Commitment Therapy philosophy of parenting</dc:title>
  <dc:creator>Karen O'Brien</dc:creator>
  <cp:lastModifiedBy>Aditi Sinha</cp:lastModifiedBy>
  <cp:revision>106</cp:revision>
  <dcterms:created xsi:type="dcterms:W3CDTF">2012-07-22T20:23:07Z</dcterms:created>
  <dcterms:modified xsi:type="dcterms:W3CDTF">2012-07-22T21:15:48Z</dcterms:modified>
</cp:coreProperties>
</file>